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5"/>
  </p:notesMasterIdLst>
  <p:handoutMasterIdLst>
    <p:handoutMasterId r:id="rId16"/>
  </p:handoutMasterIdLst>
  <p:sldIdLst>
    <p:sldId id="256" r:id="rId3"/>
    <p:sldId id="322" r:id="rId4"/>
    <p:sldId id="276" r:id="rId5"/>
    <p:sldId id="280" r:id="rId6"/>
    <p:sldId id="278" r:id="rId7"/>
    <p:sldId id="293" r:id="rId8"/>
    <p:sldId id="303" r:id="rId9"/>
    <p:sldId id="304" r:id="rId10"/>
    <p:sldId id="279" r:id="rId11"/>
    <p:sldId id="305" r:id="rId12"/>
    <p:sldId id="308" r:id="rId13"/>
    <p:sldId id="284" r:id="rId14"/>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3" autoAdjust="0"/>
    <p:restoredTop sz="94660"/>
  </p:normalViewPr>
  <p:slideViewPr>
    <p:cSldViewPr snapToGrid="0">
      <p:cViewPr varScale="1">
        <p:scale>
          <a:sx n="97" d="100"/>
          <a:sy n="97" d="100"/>
        </p:scale>
        <p:origin x="4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306737" cy="341393"/>
          </a:xfrm>
          <a:prstGeom prst="rect">
            <a:avLst/>
          </a:prstGeom>
        </p:spPr>
        <p:txBody>
          <a:bodyPr vert="horz" lIns="91420" tIns="45710" rIns="91420" bIns="457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7" y="2"/>
            <a:ext cx="4306737" cy="341393"/>
          </a:xfrm>
          <a:prstGeom prst="rect">
            <a:avLst/>
          </a:prstGeom>
        </p:spPr>
        <p:txBody>
          <a:bodyPr vert="horz" lIns="91420" tIns="45710" rIns="91420" bIns="45710" rtlCol="0"/>
          <a:lstStyle>
            <a:lvl1pPr algn="r">
              <a:defRPr sz="1200"/>
            </a:lvl1pPr>
          </a:lstStyle>
          <a:p>
            <a:fld id="{C479F31E-B13D-44B4-A523-CE6364ECF97E}" type="datetimeFigureOut">
              <a:rPr kumimoji="1" lang="ja-JP" altLang="en-US" smtClean="0"/>
              <a:t>2024/10/3</a:t>
            </a:fld>
            <a:endParaRPr kumimoji="1" lang="ja-JP" altLang="en-US"/>
          </a:p>
        </p:txBody>
      </p:sp>
      <p:sp>
        <p:nvSpPr>
          <p:cNvPr id="4" name="フッター プレースホルダー 3"/>
          <p:cNvSpPr>
            <a:spLocks noGrp="1"/>
          </p:cNvSpPr>
          <p:nvPr>
            <p:ph type="ftr" sz="quarter" idx="2"/>
          </p:nvPr>
        </p:nvSpPr>
        <p:spPr>
          <a:xfrm>
            <a:off x="3" y="6465809"/>
            <a:ext cx="4306737" cy="341393"/>
          </a:xfrm>
          <a:prstGeom prst="rect">
            <a:avLst/>
          </a:prstGeom>
        </p:spPr>
        <p:txBody>
          <a:bodyPr vert="horz" lIns="91420" tIns="45710" rIns="91420" bIns="457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7" y="6465809"/>
            <a:ext cx="4306737" cy="341393"/>
          </a:xfrm>
          <a:prstGeom prst="rect">
            <a:avLst/>
          </a:prstGeom>
        </p:spPr>
        <p:txBody>
          <a:bodyPr vert="horz" lIns="91420" tIns="45710" rIns="91420" bIns="45710" rtlCol="0" anchor="b"/>
          <a:lstStyle>
            <a:lvl1pPr algn="r">
              <a:defRPr sz="1200"/>
            </a:lvl1pPr>
          </a:lstStyle>
          <a:p>
            <a:fld id="{31E1BCA5-3C03-4DB1-9A86-472F5D99D23E}"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306737" cy="341393"/>
          </a:xfrm>
          <a:prstGeom prst="rect">
            <a:avLst/>
          </a:prstGeom>
        </p:spPr>
        <p:txBody>
          <a:bodyPr vert="horz" lIns="91420" tIns="45710" rIns="91420"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87" y="2"/>
            <a:ext cx="4306737" cy="341393"/>
          </a:xfrm>
          <a:prstGeom prst="rect">
            <a:avLst/>
          </a:prstGeom>
        </p:spPr>
        <p:txBody>
          <a:bodyPr vert="horz" lIns="91420" tIns="45710" rIns="91420" bIns="45710" rtlCol="0"/>
          <a:lstStyle>
            <a:lvl1pPr algn="r">
              <a:defRPr sz="1200"/>
            </a:lvl1pPr>
          </a:lstStyle>
          <a:p>
            <a:fld id="{2B962D33-81C4-4389-BB97-66ED712E5A70}" type="datetimeFigureOut">
              <a:rPr kumimoji="1" lang="ja-JP" altLang="en-US" smtClean="0"/>
              <a:t>2024/10/3</a:t>
            </a:fld>
            <a:endParaRPr kumimoji="1" lang="ja-JP" altLang="en-US"/>
          </a:p>
        </p:txBody>
      </p:sp>
      <p:sp>
        <p:nvSpPr>
          <p:cNvPr id="4" name="スライド イメージ プレースホルダー 3"/>
          <p:cNvSpPr>
            <a:spLocks noGrp="1" noRot="1" noChangeAspect="1"/>
          </p:cNvSpPr>
          <p:nvPr>
            <p:ph type="sldImg" idx="2"/>
          </p:nvPr>
        </p:nvSpPr>
        <p:spPr>
          <a:xfrm>
            <a:off x="2928938" y="850900"/>
            <a:ext cx="4081462" cy="2297113"/>
          </a:xfrm>
          <a:prstGeom prst="rect">
            <a:avLst/>
          </a:prstGeom>
          <a:noFill/>
          <a:ln w="12700">
            <a:solidFill>
              <a:prstClr val="black"/>
            </a:solidFill>
          </a:ln>
        </p:spPr>
        <p:txBody>
          <a:bodyPr vert="horz" lIns="91420" tIns="45710" rIns="91420" bIns="45710" rtlCol="0" anchor="ctr"/>
          <a:lstStyle/>
          <a:p>
            <a:endParaRPr lang="ja-JP" altLang="en-US"/>
          </a:p>
        </p:txBody>
      </p:sp>
      <p:sp>
        <p:nvSpPr>
          <p:cNvPr id="5" name="ノート プレースホルダー 4"/>
          <p:cNvSpPr>
            <a:spLocks noGrp="1"/>
          </p:cNvSpPr>
          <p:nvPr>
            <p:ph type="body" sz="quarter" idx="3"/>
          </p:nvPr>
        </p:nvSpPr>
        <p:spPr>
          <a:xfrm>
            <a:off x="994401" y="3275851"/>
            <a:ext cx="7950543" cy="2680042"/>
          </a:xfrm>
          <a:prstGeom prst="rect">
            <a:avLst/>
          </a:prstGeom>
        </p:spPr>
        <p:txBody>
          <a:bodyPr vert="horz" lIns="91420" tIns="45710" rIns="91420"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465809"/>
            <a:ext cx="4306737" cy="341393"/>
          </a:xfrm>
          <a:prstGeom prst="rect">
            <a:avLst/>
          </a:prstGeom>
        </p:spPr>
        <p:txBody>
          <a:bodyPr vert="horz" lIns="91420" tIns="45710" rIns="91420"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87" y="6465809"/>
            <a:ext cx="4306737" cy="341393"/>
          </a:xfrm>
          <a:prstGeom prst="rect">
            <a:avLst/>
          </a:prstGeom>
        </p:spPr>
        <p:txBody>
          <a:bodyPr vert="horz" lIns="91420" tIns="45710" rIns="91420" bIns="45710" rtlCol="0" anchor="b"/>
          <a:lstStyle>
            <a:lvl1pPr algn="r">
              <a:defRPr sz="1200"/>
            </a:lvl1pPr>
          </a:lstStyle>
          <a:p>
            <a:fld id="{240186C4-0645-416D-8680-752414652001}"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BF5AC9A-A334-4A3F-9CAC-C68AC8953652}"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5F00200-79A8-486F-87A1-F6A95671D5E0}"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36CA8-A385-43F3-AF6E-EA2F9CF09334}"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BF5AC9A-A334-4A3F-9CAC-C68AC8953652}"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1862E-05F3-450A-BE77-85812C3AE5DC}"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BA17577-8BA3-460A-BCA4-FE6CB6AB9D16}"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F57367-740D-40F5-8EBE-4C835A0F6EB5}" type="datetime1">
              <a:rPr kumimoji="1" lang="ja-JP" altLang="en-US" smtClean="0"/>
              <a:t>2024/10/3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D9DBDE4-8A30-451B-968E-05E1EB388907}" type="datetime1">
              <a:rPr kumimoji="1" lang="ja-JP" altLang="en-US" smtClean="0"/>
              <a:t>2024/10/3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DD28A1-FD81-42E1-B490-757919A606AC}" type="datetime1">
              <a:rPr kumimoji="1" lang="ja-JP" altLang="en-US" smtClean="0"/>
              <a:t>2024/10/3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61C9B30-30D7-4FD2-A5E1-24F7E0F30A06}" type="datetime1">
              <a:rPr kumimoji="1" lang="ja-JP" altLang="en-US" smtClean="0"/>
              <a:t>2024/10/3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7856ACC-1F70-488C-BD29-B506FE8AB42E}" type="datetime1">
              <a:rPr kumimoji="1" lang="ja-JP" altLang="en-US" smtClean="0"/>
              <a:t>2024/10/3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1862E-05F3-450A-BE77-85812C3AE5DC}"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8956E41-8F9C-422E-B5CD-35DB285E0697}" type="datetime1">
              <a:rPr kumimoji="1" lang="ja-JP" altLang="en-US" smtClean="0"/>
              <a:t>2024/10/3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5F00200-79A8-486F-87A1-F6A95671D5E0}"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36CA8-A385-43F3-AF6E-EA2F9CF09334}"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BA17577-8BA3-460A-BCA4-FE6CB6AB9D16}"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F57367-740D-40F5-8EBE-4C835A0F6EB5}" type="datetime1">
              <a:rPr kumimoji="1" lang="ja-JP" altLang="en-US" smtClean="0"/>
              <a:t>2024/10/3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D9DBDE4-8A30-451B-968E-05E1EB388907}" type="datetime1">
              <a:rPr kumimoji="1" lang="ja-JP" altLang="en-US" smtClean="0"/>
              <a:t>2024/10/3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DD28A1-FD81-42E1-B490-757919A606AC}" type="datetime1">
              <a:rPr kumimoji="1" lang="ja-JP" altLang="en-US" smtClean="0"/>
              <a:t>2024/10/3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61C9B30-30D7-4FD2-A5E1-24F7E0F30A06}" type="datetime1">
              <a:rPr kumimoji="1" lang="ja-JP" altLang="en-US" smtClean="0"/>
              <a:t>2024/10/3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7856ACC-1F70-488C-BD29-B506FE8AB42E}" type="datetime1">
              <a:rPr kumimoji="1" lang="ja-JP" altLang="en-US" smtClean="0"/>
              <a:t>2024/10/3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8956E41-8F9C-422E-B5CD-35DB285E0697}" type="datetime1">
              <a:rPr kumimoji="1" lang="ja-JP" altLang="en-US" smtClean="0"/>
              <a:t>2024/10/3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DC05-B56F-44D0-9E78-A39663FB4610}" type="datetime1">
              <a:rPr kumimoji="1" lang="ja-JP" altLang="en-US" smtClean="0"/>
              <a:t>2024/10/3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123EF-99EE-48C5-BDFC-C9DEB5045231}"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DC05-B56F-44D0-9E78-A39663FB4610}" type="datetime1">
              <a:rPr kumimoji="1" lang="ja-JP" altLang="en-US" smtClean="0"/>
              <a:t>2024/10/3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123EF-99EE-48C5-BDFC-C9DEB5045231}"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ECF40"/>
            </a:gs>
            <a:gs pos="100000">
              <a:srgbClr val="846C21"/>
            </a:gs>
          </a:gsLst>
          <a:lin ang="5400000" scaled="0"/>
        </a:gradFill>
        <a:effectLst/>
      </p:bgPr>
    </p:bg>
    <p:spTree>
      <p:nvGrpSpPr>
        <p:cNvPr id="1" name=""/>
        <p:cNvGrpSpPr/>
        <p:nvPr/>
      </p:nvGrpSpPr>
      <p:grpSpPr>
        <a:xfrm>
          <a:off x="0" y="0"/>
          <a:ext cx="0" cy="0"/>
          <a:chOff x="0" y="0"/>
          <a:chExt cx="0" cy="0"/>
        </a:xfrm>
      </p:grpSpPr>
      <p:sp>
        <p:nvSpPr>
          <p:cNvPr id="4" name="正方形/長方形 3"/>
          <p:cNvSpPr/>
          <p:nvPr/>
        </p:nvSpPr>
        <p:spPr>
          <a:xfrm>
            <a:off x="925353" y="1250155"/>
            <a:ext cx="10341293" cy="4154984"/>
          </a:xfrm>
          <a:prstGeom prst="rect">
            <a:avLst/>
          </a:prstGeom>
          <a:noFill/>
        </p:spPr>
        <p:txBody>
          <a:bodyPr wrap="none" lIns="91440" tIns="45720" rIns="91440" bIns="45720">
            <a:spAutoFit/>
            <a:scene3d>
              <a:camera prst="orthographicFront"/>
              <a:lightRig rig="threePt" dir="t"/>
            </a:scene3d>
          </a:bodyPr>
          <a:lstStyle/>
          <a:p>
            <a:pPr algn="ctr"/>
            <a:r>
              <a:rPr lang="ja-JP" altLang="en-US" sz="8800" b="0" cap="none" spc="0" dirty="0">
                <a:ln/>
                <a:solidFill>
                  <a:schemeClr val="accent1"/>
                </a:solidFill>
                <a:effectLst>
                  <a:outerShdw blurRad="38100" dist="25400" dir="5400000" algn="ctr" rotWithShape="0">
                    <a:srgbClr val="6E747A">
                      <a:alpha val="43000"/>
                    </a:srgbClr>
                  </a:outerShdw>
                </a:effectLst>
                <a:latin typeface="HG明朝E" panose="02020909000000000000" charset="-128"/>
                <a:ea typeface="HG明朝E" panose="02020909000000000000" charset="-128"/>
              </a:rPr>
              <a:t>食料問題解決ゲーム</a:t>
            </a:r>
            <a:endParaRPr lang="en-US" altLang="ja-JP" sz="8800" b="0" cap="none" spc="0" dirty="0">
              <a:ln/>
              <a:solidFill>
                <a:schemeClr val="accent1"/>
              </a:solidFill>
              <a:effectLst>
                <a:outerShdw blurRad="38100" dist="25400" dir="5400000" algn="ctr" rotWithShape="0">
                  <a:srgbClr val="6E747A">
                    <a:alpha val="43000"/>
                  </a:srgbClr>
                </a:outerShdw>
              </a:effectLst>
              <a:latin typeface="HG明朝E" panose="02020909000000000000" charset="-128"/>
              <a:ea typeface="HG明朝E" panose="02020909000000000000" charset="-128"/>
            </a:endParaRPr>
          </a:p>
          <a:p>
            <a:pPr algn="ctr"/>
            <a:endParaRPr lang="en-US" altLang="ja-JP" sz="8800" b="0" cap="none" spc="0" dirty="0">
              <a:ln/>
              <a:solidFill>
                <a:schemeClr val="accent1"/>
              </a:solidFill>
              <a:effectLst>
                <a:outerShdw blurRad="38100" dist="25400" dir="5400000" algn="ctr" rotWithShape="0">
                  <a:srgbClr val="6E747A">
                    <a:alpha val="43000"/>
                  </a:srgbClr>
                </a:outerShdw>
              </a:effectLst>
              <a:latin typeface="HG明朝E" panose="02020909000000000000" charset="-128"/>
              <a:ea typeface="HG明朝E" panose="02020909000000000000" charset="-128"/>
            </a:endParaRPr>
          </a:p>
          <a:p>
            <a:pPr algn="ctr"/>
            <a:endParaRPr lang="ja-JP" altLang="en-US" sz="8800" b="0" cap="none" spc="0" dirty="0">
              <a:ln/>
              <a:solidFill>
                <a:schemeClr val="accent1"/>
              </a:solidFill>
              <a:effectLst>
                <a:outerShdw blurRad="38100" dist="25400" dir="5400000" algn="ctr" rotWithShape="0">
                  <a:srgbClr val="6E747A">
                    <a:alpha val="43000"/>
                  </a:srgbClr>
                </a:outerShdw>
              </a:effectLst>
              <a:latin typeface="HG明朝E" panose="02020909000000000000" charset="-128"/>
              <a:ea typeface="HG明朝E" panose="02020909000000000000" charset="-128"/>
            </a:endParaRPr>
          </a:p>
        </p:txBody>
      </p:sp>
      <p:pic>
        <p:nvPicPr>
          <p:cNvPr id="2" name="図 1">
            <a:extLst>
              <a:ext uri="{FF2B5EF4-FFF2-40B4-BE49-F238E27FC236}">
                <a16:creationId xmlns:a16="http://schemas.microsoft.com/office/drawing/2014/main" id="{B79313DE-AA47-C78E-846A-F54031C6AC39}"/>
              </a:ext>
            </a:extLst>
          </p:cNvPr>
          <p:cNvPicPr>
            <a:picLocks noChangeAspect="1"/>
          </p:cNvPicPr>
          <p:nvPr/>
        </p:nvPicPr>
        <p:blipFill>
          <a:blip r:embed="rId2"/>
          <a:stretch>
            <a:fillRect/>
          </a:stretch>
        </p:blipFill>
        <p:spPr>
          <a:xfrm>
            <a:off x="3231931" y="3429000"/>
            <a:ext cx="5344510" cy="29909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48335" y="918845"/>
            <a:ext cx="10738485" cy="1432560"/>
          </a:xfrm>
          <a:prstGeom prst="rect">
            <a:avLst/>
          </a:prstGeom>
          <a:noFill/>
          <a:ln w="12700">
            <a:solidFill>
              <a:schemeClr val="tx1"/>
            </a:solidFill>
          </a:ln>
        </p:spPr>
        <p:txBody>
          <a:bodyPr wrap="square">
            <a:spAutoFit/>
          </a:bodyPr>
          <a:lstStyle/>
          <a:p>
            <a:r>
              <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2025</a:t>
            </a:r>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年から、クロマグロを今までの</a:t>
            </a:r>
            <a:r>
              <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1.5</a:t>
            </a:r>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倍程度獲ってもよいことになる。　</a:t>
            </a:r>
            <a:endPar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p:txBody>
      </p:sp>
      <p:sp>
        <p:nvSpPr>
          <p:cNvPr id="6" name="テキスト ボックス 5"/>
          <p:cNvSpPr txBox="1"/>
          <p:nvPr/>
        </p:nvSpPr>
        <p:spPr>
          <a:xfrm>
            <a:off x="1784412" y="2850601"/>
            <a:ext cx="9392574" cy="1209675"/>
          </a:xfrm>
          <a:prstGeom prst="rect">
            <a:avLst/>
          </a:prstGeom>
          <a:noFill/>
        </p:spPr>
        <p:txBody>
          <a:bodyPr wrap="square">
            <a:spAutoFit/>
          </a:bodyPr>
          <a:lstStyle/>
          <a:p>
            <a:r>
              <a:rPr lang="ja-JP" altLang="en-US" sz="2400" dirty="0"/>
              <a:t>クロマグロが減少していたため漁獲量を規制していたが、保護が成功して、</a:t>
            </a:r>
            <a:r>
              <a:rPr lang="en-US" altLang="ja-JP" sz="2400" dirty="0"/>
              <a:t>2025</a:t>
            </a:r>
            <a:r>
              <a:rPr lang="ja-JP" altLang="en-US" sz="2400" dirty="0"/>
              <a:t>年からの漁獲枠増加が決定した。マグロの寿司などが安く楽しめるようになるかもしれない！</a:t>
            </a:r>
          </a:p>
        </p:txBody>
      </p:sp>
      <p:sp>
        <p:nvSpPr>
          <p:cNvPr id="7" name="矢印: 右 6"/>
          <p:cNvSpPr/>
          <p:nvPr/>
        </p:nvSpPr>
        <p:spPr>
          <a:xfrm>
            <a:off x="767919" y="2993994"/>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p:cNvSpPr/>
          <p:nvPr/>
        </p:nvSpPr>
        <p:spPr>
          <a:xfrm>
            <a:off x="5415379" y="4296792"/>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 name="正方形/長方形 10"/>
          <p:cNvSpPr/>
          <p:nvPr/>
        </p:nvSpPr>
        <p:spPr>
          <a:xfrm>
            <a:off x="91123" y="81900"/>
            <a:ext cx="3383280" cy="671195"/>
          </a:xfrm>
          <a:prstGeom prst="rect">
            <a:avLst/>
          </a:prstGeom>
          <a:noFill/>
        </p:spPr>
        <p:txBody>
          <a:bodyPr wrap="none" lIns="91440" tIns="45720" rIns="91440" bIns="45720">
            <a:spAutoFit/>
            <a:scene3d>
              <a:camera prst="orthographicFront"/>
              <a:lightRig rig="threePt" dir="t"/>
            </a:scene3d>
          </a:bodyPr>
          <a:lstStyle/>
          <a:p>
            <a:pPr algn="ctr"/>
            <a:r>
              <a:rPr lang="ja-JP" altLang="en-US" sz="3600" b="1" cap="none" spc="0" dirty="0">
                <a:ln w="12700">
                  <a:noFill/>
                  <a:prstDash val="solid"/>
                </a:ln>
                <a:solidFill>
                  <a:srgbClr val="FF0000"/>
                </a:solidFill>
                <a:effectLst>
                  <a:outerShdw dist="38100" dir="2640000" algn="bl" rotWithShape="0">
                    <a:schemeClr val="accent1"/>
                  </a:outerShdw>
                </a:effectLst>
              </a:rPr>
              <a:t>⑧喜びイベント</a:t>
            </a:r>
          </a:p>
        </p:txBody>
      </p:sp>
      <p:sp>
        <p:nvSpPr>
          <p:cNvPr id="5" name="正方形/長方形 1"/>
          <p:cNvSpPr/>
          <p:nvPr/>
        </p:nvSpPr>
        <p:spPr>
          <a:xfrm>
            <a:off x="581045" y="5162901"/>
            <a:ext cx="10738485" cy="13716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ja-JP" altLang="en-US" sz="28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環境保護の成果が出たうえ、国民が大好きなマグロを楽しめる。</a:t>
            </a:r>
            <a:endParaRPr lang="en-US" altLang="ja-JP" sz="28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a:p>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「政府資金」に主催者から</a:t>
            </a:r>
            <a:r>
              <a:rPr lang="en-US" altLang="ja-JP"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3000</a:t>
            </a:r>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PTSゲット</a:t>
            </a:r>
          </a:p>
          <a:p>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「海外支援」に主催者から</a:t>
            </a:r>
            <a:r>
              <a:rPr lang="en-US" altLang="ja-JP"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2000</a:t>
            </a:r>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PTSゲット</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12775" y="937895"/>
            <a:ext cx="10885805" cy="1432560"/>
          </a:xfrm>
          <a:prstGeom prst="rect">
            <a:avLst/>
          </a:prstGeom>
          <a:noFill/>
          <a:ln w="12700">
            <a:solidFill>
              <a:schemeClr val="tx1"/>
            </a:solidFill>
          </a:ln>
        </p:spPr>
        <p:txBody>
          <a:bodyPr wrap="square">
            <a:spAutoFit/>
          </a:bodyPr>
          <a:lstStyle/>
          <a:p>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日本の食品ロスが国連で問題になり、解決のために資金を投入しなければならない。</a:t>
            </a:r>
            <a:endPar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p:txBody>
      </p:sp>
      <p:sp>
        <p:nvSpPr>
          <p:cNvPr id="6" name="テキスト ボックス 5"/>
          <p:cNvSpPr txBox="1"/>
          <p:nvPr/>
        </p:nvSpPr>
        <p:spPr>
          <a:xfrm>
            <a:off x="1784412" y="2477856"/>
            <a:ext cx="9392574" cy="1209675"/>
          </a:xfrm>
          <a:prstGeom prst="rect">
            <a:avLst/>
          </a:prstGeom>
          <a:noFill/>
        </p:spPr>
        <p:txBody>
          <a:bodyPr wrap="square">
            <a:spAutoFit/>
          </a:bodyPr>
          <a:lstStyle/>
          <a:p>
            <a:r>
              <a:rPr lang="ja-JP" altLang="en-US" sz="2400" dirty="0"/>
              <a:t>日本の食品ロスの量は、</a:t>
            </a:r>
            <a:r>
              <a:rPr lang="en-US" altLang="ja-JP" sz="2400" dirty="0"/>
              <a:t>1</a:t>
            </a:r>
            <a:r>
              <a:rPr lang="ja-JP" altLang="en-US" sz="2400" dirty="0"/>
              <a:t>年間で</a:t>
            </a:r>
            <a:r>
              <a:rPr lang="en-US" altLang="ja-JP" sz="2400" dirty="0"/>
              <a:t>500</a:t>
            </a:r>
            <a:r>
              <a:rPr lang="ja-JP" altLang="en-US" sz="2400" dirty="0"/>
              <a:t>万トンにもなり、世界で食料援助されている食料の約</a:t>
            </a:r>
            <a:r>
              <a:rPr lang="en-US" altLang="ja-JP" sz="2400" dirty="0"/>
              <a:t>2</a:t>
            </a:r>
            <a:r>
              <a:rPr lang="ja-JP" altLang="en-US" sz="2400" dirty="0"/>
              <a:t>倍にもなる。家庭での食品ロス、食品メーカーや販売店での食品ロスなど、考えていかなければならない。</a:t>
            </a:r>
          </a:p>
        </p:txBody>
      </p:sp>
      <p:sp>
        <p:nvSpPr>
          <p:cNvPr id="7" name="矢印: 右 6"/>
          <p:cNvSpPr/>
          <p:nvPr/>
        </p:nvSpPr>
        <p:spPr>
          <a:xfrm>
            <a:off x="754584" y="2811749"/>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p:cNvSpPr/>
          <p:nvPr/>
        </p:nvSpPr>
        <p:spPr>
          <a:xfrm>
            <a:off x="5450304" y="3687192"/>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正方形/長方形 10"/>
          <p:cNvSpPr/>
          <p:nvPr/>
        </p:nvSpPr>
        <p:spPr>
          <a:xfrm>
            <a:off x="91758" y="94600"/>
            <a:ext cx="3383280" cy="671195"/>
          </a:xfrm>
          <a:prstGeom prst="rect">
            <a:avLst/>
          </a:prstGeom>
          <a:noFill/>
        </p:spPr>
        <p:txBody>
          <a:bodyPr wrap="none" lIns="91440" tIns="45720" rIns="91440" bIns="45720">
            <a:spAutoFit/>
            <a:scene3d>
              <a:camera prst="orthographicFront"/>
              <a:lightRig rig="threePt" dir="t"/>
            </a:scene3d>
          </a:bodyPr>
          <a:lstStyle/>
          <a:p>
            <a:pPr algn="ctr"/>
            <a:r>
              <a:rPr lang="ja-JP" altLang="en-US" sz="3600" b="1" cap="none" spc="0" dirty="0">
                <a:solidFill>
                  <a:schemeClr val="accent1"/>
                </a:solidFill>
                <a:effectLst>
                  <a:outerShdw blurRad="38100" dist="25400" dir="5400000" algn="ctr" rotWithShape="0">
                    <a:srgbClr val="6E747A">
                      <a:alpha val="43000"/>
                    </a:srgbClr>
                  </a:outerShdw>
                </a:effectLst>
              </a:rPr>
              <a:t>⑨残念イベント</a:t>
            </a:r>
          </a:p>
        </p:txBody>
      </p:sp>
      <p:sp>
        <p:nvSpPr>
          <p:cNvPr id="12" name="正方形/長方形 11"/>
          <p:cNvSpPr/>
          <p:nvPr/>
        </p:nvSpPr>
        <p:spPr>
          <a:xfrm>
            <a:off x="575310" y="4666615"/>
            <a:ext cx="11040745" cy="137160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ja-JP" altLang="en-US" sz="28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国連との交渉や食品ロスを減らす活動のために資金を投入。</a:t>
            </a:r>
          </a:p>
          <a:p>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「海外支援」に新たに</a:t>
            </a:r>
            <a:r>
              <a:rPr lang="en-US" altLang="ja-JP"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2000</a:t>
            </a:r>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PTSを「政府資金」から支払う。</a:t>
            </a:r>
          </a:p>
          <a:p>
            <a:r>
              <a:rPr lang="ja-JP" altLang="en-US" sz="28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「流通支援」に新たに</a:t>
            </a:r>
            <a:r>
              <a:rPr lang="en-US" altLang="ja-JP" sz="28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1000</a:t>
            </a:r>
            <a:r>
              <a:rPr lang="ja-JP" altLang="en-US" sz="28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PTSを「政府資金」から支払う。</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767450" y="753148"/>
            <a:ext cx="10466772" cy="1432560"/>
          </a:xfrm>
          <a:prstGeom prst="rect">
            <a:avLst/>
          </a:prstGeom>
          <a:noFill/>
          <a:ln w="12700">
            <a:solidFill>
              <a:schemeClr val="tx1"/>
            </a:solidFill>
          </a:ln>
        </p:spPr>
        <p:txBody>
          <a:bodyPr wrap="square">
            <a:spAutoFit/>
          </a:bodyPr>
          <a:lstStyle/>
          <a:p>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ウクライナ戦争が終結し、食料や燃料が安定して手に入るようになる。</a:t>
            </a:r>
            <a:endPar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p:txBody>
      </p:sp>
      <p:sp>
        <p:nvSpPr>
          <p:cNvPr id="6" name="テキスト ボックス 5"/>
          <p:cNvSpPr txBox="1"/>
          <p:nvPr/>
        </p:nvSpPr>
        <p:spPr>
          <a:xfrm>
            <a:off x="1842197" y="2442296"/>
            <a:ext cx="9392574" cy="1209675"/>
          </a:xfrm>
          <a:prstGeom prst="rect">
            <a:avLst/>
          </a:prstGeom>
          <a:noFill/>
        </p:spPr>
        <p:txBody>
          <a:bodyPr wrap="square">
            <a:spAutoFit/>
          </a:bodyPr>
          <a:lstStyle/>
          <a:p>
            <a:r>
              <a:rPr lang="ja-JP" altLang="en-US" sz="2400" dirty="0"/>
              <a:t>ウクライナは小麦の大産地でもあり、戦争によって石油資源や食料の輸送も制限されていたため、世界中の物価が上がっていたが、安定してくることが期待される。</a:t>
            </a:r>
          </a:p>
        </p:txBody>
      </p:sp>
      <p:sp>
        <p:nvSpPr>
          <p:cNvPr id="7" name="矢印: 右 6"/>
          <p:cNvSpPr/>
          <p:nvPr/>
        </p:nvSpPr>
        <p:spPr>
          <a:xfrm>
            <a:off x="767919" y="2776189"/>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p:cNvSpPr/>
          <p:nvPr/>
        </p:nvSpPr>
        <p:spPr>
          <a:xfrm>
            <a:off x="5472615" y="3743238"/>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 name="正方形/長方形 10"/>
          <p:cNvSpPr/>
          <p:nvPr/>
        </p:nvSpPr>
        <p:spPr>
          <a:xfrm>
            <a:off x="91123" y="81900"/>
            <a:ext cx="3383280" cy="671195"/>
          </a:xfrm>
          <a:prstGeom prst="rect">
            <a:avLst/>
          </a:prstGeom>
          <a:noFill/>
        </p:spPr>
        <p:txBody>
          <a:bodyPr wrap="none" lIns="91440" tIns="45720" rIns="91440" bIns="45720">
            <a:spAutoFit/>
            <a:scene3d>
              <a:camera prst="orthographicFront"/>
              <a:lightRig rig="threePt" dir="t"/>
            </a:scene3d>
          </a:bodyPr>
          <a:lstStyle/>
          <a:p>
            <a:pPr algn="ctr"/>
            <a:r>
              <a:rPr lang="ja-JP" altLang="en-US" sz="3600" b="1" cap="none" spc="0" dirty="0">
                <a:ln w="12700">
                  <a:noFill/>
                  <a:prstDash val="solid"/>
                </a:ln>
                <a:solidFill>
                  <a:srgbClr val="FF0000"/>
                </a:solidFill>
                <a:effectLst>
                  <a:outerShdw dist="38100" dir="2640000" algn="bl" rotWithShape="0">
                    <a:schemeClr val="accent1"/>
                  </a:outerShdw>
                </a:effectLst>
              </a:rPr>
              <a:t>⑩喜びイベント</a:t>
            </a:r>
          </a:p>
        </p:txBody>
      </p:sp>
      <p:sp>
        <p:nvSpPr>
          <p:cNvPr id="5" name="正方形/長方形 1"/>
          <p:cNvSpPr/>
          <p:nvPr/>
        </p:nvSpPr>
        <p:spPr>
          <a:xfrm>
            <a:off x="655783" y="4628817"/>
            <a:ext cx="10797866" cy="192024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世界の平和についてさらに考えつつ、食料の安定につながったことを喜ぶ。</a:t>
            </a:r>
          </a:p>
          <a:p>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「海外支援」</a:t>
            </a:r>
            <a:r>
              <a:rPr lang="en-US" altLang="ja-JP"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4000</a:t>
            </a:r>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PTS以上　</a:t>
            </a:r>
          </a:p>
          <a:p>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　→　「政府資金」に主催者から</a:t>
            </a:r>
            <a:r>
              <a:rPr lang="en-US" altLang="ja-JP"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5000</a:t>
            </a:r>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PTSゲット</a:t>
            </a:r>
          </a:p>
          <a:p>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「海外支援」</a:t>
            </a:r>
            <a:r>
              <a:rPr lang="en-US" altLang="ja-JP"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4000</a:t>
            </a:r>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PTS未満　</a:t>
            </a:r>
          </a:p>
          <a:p>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　→　「政府資金」に</a:t>
            </a:r>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主催者から</a:t>
            </a:r>
            <a:r>
              <a:rPr lang="en-US" altLang="ja-JP"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2</a:t>
            </a:r>
            <a:r>
              <a:rPr lang="en-US" altLang="ja-JP"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000</a:t>
            </a:r>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PTSゲット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9863" y="-56570"/>
            <a:ext cx="11892274" cy="6909584"/>
          </a:xfrm>
          <a:prstGeom prst="rect">
            <a:avLst/>
          </a:prstGeom>
          <a:noFill/>
        </p:spPr>
        <p:txBody>
          <a:bodyPr wrap="square" lIns="91440" tIns="45720" rIns="91440" bIns="45720">
            <a:spAutoFit/>
          </a:bodyPr>
          <a:lstStyle/>
          <a:p>
            <a:r>
              <a:rPr lang="ja-JP" altLang="en-US" sz="2800" b="0" cap="none" spc="0" dirty="0">
                <a:ln w="0"/>
                <a:solidFill>
                  <a:srgbClr val="0070C0"/>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「食料問題解決ゲーム」概要</a:t>
            </a:r>
            <a:endParaRPr lang="en-US" altLang="ja-JP" sz="2800" b="0" cap="none" spc="0" dirty="0">
              <a:ln w="0"/>
              <a:solidFill>
                <a:srgbClr val="0070C0"/>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a:p>
            <a:endParaRPr lang="en-US" altLang="ja-JP" sz="1600" dirty="0">
              <a:ln w="0"/>
              <a:effectLst>
                <a:outerShdw blurRad="38100" dist="19050" dir="2700000" algn="tl" rotWithShape="0">
                  <a:schemeClr val="dk1">
                    <a:alpha val="40000"/>
                  </a:schemeClr>
                </a:outerShdw>
              </a:effectLst>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○作成</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・ルールの大枠は授業者が作る。</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・ゲーム中で発生する「イベント（喜びイベントと残念イベント）」を子どもたちが考える。</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　→</a:t>
            </a:r>
            <a:r>
              <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PP</a:t>
            </a:r>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のフォーマットをタブレット上で各自書き換える。</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・基本的にペアで作り、４人班の中で１人が主催者（親）になり、３人がプレイ（競う）システム。</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・イメージ的には「人生ゲーム」「すごろく」→ハッピーな「解決」を目指すゲーム。</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endParaRPr lang="en-US" altLang="ja-JP" sz="2100" dirty="0">
              <a:ln w="0"/>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○ルール</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a:t>
            </a:r>
            <a:r>
              <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3</a:t>
            </a:r>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人のプレイヤーは</a:t>
            </a:r>
            <a:r>
              <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10,000</a:t>
            </a:r>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PTSをそれぞれ政府資金として持って、「政府」の立場でゲームに臨む。</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　PTSはお札のようなカードを使用。手元の政府支援戦略シートにお札カードを置く。</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・人生ゲームやすごろくのようなボードのスタートにおはじきを置き、サイコロ（出目は１～３）を</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　振って進んでいく。</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・スタート前に、プレイヤーは</a:t>
            </a:r>
            <a:r>
              <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10,000</a:t>
            </a:r>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PTSを「生産者支援」「流通支援」「海外支援」「政府資金」</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　に振り分ける。途中で１回支援配分の見直しができる。</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・進んだ先に「イベント」が現れる。</a:t>
            </a:r>
            <a:r>
              <a:rPr lang="ja-JP" altLang="en-US" sz="2100" dirty="0">
                <a:ln w="0"/>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各支援の軽重によって</a:t>
            </a:r>
            <a:r>
              <a:rPr lang="en-US" altLang="ja-JP" sz="2100" dirty="0">
                <a:ln w="0"/>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PTS</a:t>
            </a:r>
            <a:r>
              <a:rPr lang="ja-JP" altLang="en-US" sz="2100" dirty="0">
                <a:ln w="0"/>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をもらえたり失ったりしていく。</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・「イベント」１０個あり、イベントに合わせて資金を増減しながらゴールを目指す。</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・ゴールすると主催者から賞金が配られ、残っている「政府資金（賞金を含む）」の多さで最終順</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　位が決まる。</a:t>
            </a:r>
            <a:endParaRPr lang="en-US" altLang="ja-JP"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endParaRPr>
          </a:p>
          <a:p>
            <a:r>
              <a:rPr lang="ja-JP" altLang="en-US" sz="2100" b="0" cap="none" spc="0" dirty="0">
                <a:ln w="0"/>
                <a:solidFill>
                  <a:schemeClr val="tx1"/>
                </a:solidFill>
                <a:effectLst>
                  <a:outerShdw blurRad="38100" dist="19050" dir="2700000" algn="tl" rotWithShape="0">
                    <a:schemeClr val="dk1">
                      <a:alpha val="40000"/>
                    </a:schemeClr>
                  </a:outerShdw>
                </a:effectLst>
                <a:latin typeface="ＤＨＰ平成明朝体W7" panose="02020700000000000000" pitchFamily="18" charset="-128"/>
                <a:ea typeface="ＤＨＰ平成明朝体W7" panose="02020700000000000000" pitchFamily="18" charset="-128"/>
              </a:rPr>
              <a:t>・ルールは話し合い、面白くしていく。</a:t>
            </a:r>
          </a:p>
        </p:txBody>
      </p:sp>
      <p:grpSp>
        <p:nvGrpSpPr>
          <p:cNvPr id="26" name="グループ化 25">
            <a:extLst>
              <a:ext uri="{FF2B5EF4-FFF2-40B4-BE49-F238E27FC236}">
                <a16:creationId xmlns:a16="http://schemas.microsoft.com/office/drawing/2014/main" id="{68216EB1-B9BE-2D98-4E8A-BD52B0D94777}"/>
              </a:ext>
            </a:extLst>
          </p:cNvPr>
          <p:cNvGrpSpPr/>
          <p:nvPr/>
        </p:nvGrpSpPr>
        <p:grpSpPr>
          <a:xfrm>
            <a:off x="9710986" y="182049"/>
            <a:ext cx="1553475" cy="1055544"/>
            <a:chOff x="10349491" y="2121208"/>
            <a:chExt cx="1319542" cy="862140"/>
          </a:xfrm>
        </p:grpSpPr>
        <p:pic>
          <p:nvPicPr>
            <p:cNvPr id="23" name="図 22">
              <a:extLst>
                <a:ext uri="{FF2B5EF4-FFF2-40B4-BE49-F238E27FC236}">
                  <a16:creationId xmlns:a16="http://schemas.microsoft.com/office/drawing/2014/main" id="{7BE063BC-9115-24D3-FE02-F5A5663ACB8F}"/>
                </a:ext>
              </a:extLst>
            </p:cNvPr>
            <p:cNvPicPr>
              <a:picLocks noChangeAspect="1"/>
            </p:cNvPicPr>
            <p:nvPr/>
          </p:nvPicPr>
          <p:blipFill>
            <a:blip r:embed="rId2"/>
            <a:stretch>
              <a:fillRect/>
            </a:stretch>
          </p:blipFill>
          <p:spPr>
            <a:xfrm>
              <a:off x="10349491" y="2121208"/>
              <a:ext cx="1022806" cy="549595"/>
            </a:xfrm>
            <a:prstGeom prst="rect">
              <a:avLst/>
            </a:prstGeom>
          </p:spPr>
        </p:pic>
        <p:pic>
          <p:nvPicPr>
            <p:cNvPr id="24" name="図 23">
              <a:extLst>
                <a:ext uri="{FF2B5EF4-FFF2-40B4-BE49-F238E27FC236}">
                  <a16:creationId xmlns:a16="http://schemas.microsoft.com/office/drawing/2014/main" id="{91B45624-B723-532D-9705-14E357B94471}"/>
                </a:ext>
              </a:extLst>
            </p:cNvPr>
            <p:cNvPicPr>
              <a:picLocks noChangeAspect="1"/>
            </p:cNvPicPr>
            <p:nvPr/>
          </p:nvPicPr>
          <p:blipFill>
            <a:blip r:embed="rId2"/>
            <a:stretch>
              <a:fillRect/>
            </a:stretch>
          </p:blipFill>
          <p:spPr>
            <a:xfrm>
              <a:off x="10501891" y="2273608"/>
              <a:ext cx="1022806" cy="549595"/>
            </a:xfrm>
            <a:prstGeom prst="rect">
              <a:avLst/>
            </a:prstGeom>
          </p:spPr>
        </p:pic>
        <p:pic>
          <p:nvPicPr>
            <p:cNvPr id="25" name="図 24">
              <a:extLst>
                <a:ext uri="{FF2B5EF4-FFF2-40B4-BE49-F238E27FC236}">
                  <a16:creationId xmlns:a16="http://schemas.microsoft.com/office/drawing/2014/main" id="{3CF704B2-8F7A-66D1-7F45-7DF7FAB6D8F3}"/>
                </a:ext>
              </a:extLst>
            </p:cNvPr>
            <p:cNvPicPr>
              <a:picLocks noChangeAspect="1"/>
            </p:cNvPicPr>
            <p:nvPr/>
          </p:nvPicPr>
          <p:blipFill>
            <a:blip r:embed="rId2"/>
            <a:stretch>
              <a:fillRect/>
            </a:stretch>
          </p:blipFill>
          <p:spPr>
            <a:xfrm>
              <a:off x="10646227" y="2433753"/>
              <a:ext cx="1022806" cy="549595"/>
            </a:xfrm>
            <a:prstGeom prst="rect">
              <a:avLst/>
            </a:prstGeom>
          </p:spPr>
        </p:pic>
      </p:grpSp>
    </p:spTree>
    <p:extLst>
      <p:ext uri="{BB962C8B-B14F-4D97-AF65-F5344CB8AC3E}">
        <p14:creationId xmlns:p14="http://schemas.microsoft.com/office/powerpoint/2010/main" val="427071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12560" y="937598"/>
            <a:ext cx="10466772" cy="1446550"/>
          </a:xfrm>
          <a:prstGeom prst="rect">
            <a:avLst/>
          </a:prstGeom>
          <a:noFill/>
          <a:ln w="12700">
            <a:solidFill>
              <a:schemeClr val="tx1"/>
            </a:solidFill>
          </a:ln>
        </p:spPr>
        <p:txBody>
          <a:bodyPr wrap="square">
            <a:spAutoFit/>
          </a:bodyPr>
          <a:lstStyle/>
          <a:p>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異常気象が世界中に広がり、小麦や大豆の輸入が厳しくなる　</a:t>
            </a:r>
            <a:endPar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p:txBody>
      </p:sp>
      <p:sp>
        <p:nvSpPr>
          <p:cNvPr id="6" name="テキスト ボックス 5"/>
          <p:cNvSpPr txBox="1"/>
          <p:nvPr/>
        </p:nvSpPr>
        <p:spPr>
          <a:xfrm>
            <a:off x="1784412" y="2782310"/>
            <a:ext cx="9392574" cy="1200329"/>
          </a:xfrm>
          <a:prstGeom prst="rect">
            <a:avLst/>
          </a:prstGeom>
          <a:noFill/>
        </p:spPr>
        <p:txBody>
          <a:bodyPr wrap="square">
            <a:spAutoFit/>
          </a:bodyPr>
          <a:lstStyle/>
          <a:p>
            <a:r>
              <a:rPr lang="ja-JP" altLang="en-US" sz="2400" dirty="0"/>
              <a:t>小麦や大豆の輸入量が少なくなり、和食の大事な材料である、味噌やしょうゆ、豆腐、納豆などの生産量が不安に！小麦を使うお菓子、麺類、パンなどを作る食品メーカーからも悲鳴が！</a:t>
            </a:r>
          </a:p>
        </p:txBody>
      </p:sp>
      <p:sp>
        <p:nvSpPr>
          <p:cNvPr id="7" name="矢印: 右 6"/>
          <p:cNvSpPr/>
          <p:nvPr/>
        </p:nvSpPr>
        <p:spPr>
          <a:xfrm>
            <a:off x="799450" y="3035198"/>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p:cNvSpPr/>
          <p:nvPr/>
        </p:nvSpPr>
        <p:spPr>
          <a:xfrm>
            <a:off x="5424257" y="4083218"/>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正方形/長方形 10"/>
          <p:cNvSpPr/>
          <p:nvPr/>
        </p:nvSpPr>
        <p:spPr>
          <a:xfrm>
            <a:off x="145733" y="81900"/>
            <a:ext cx="3383280" cy="671195"/>
          </a:xfrm>
          <a:prstGeom prst="rect">
            <a:avLst/>
          </a:prstGeom>
          <a:noFill/>
        </p:spPr>
        <p:txBody>
          <a:bodyPr wrap="none" lIns="91440" tIns="45720" rIns="91440" bIns="45720">
            <a:spAutoFit/>
            <a:scene3d>
              <a:camera prst="orthographicFront"/>
              <a:lightRig rig="threePt" dir="t"/>
            </a:scene3d>
          </a:bodyPr>
          <a:lstStyle/>
          <a:p>
            <a:pPr algn="ctr"/>
            <a:r>
              <a:rPr lang="ja-JP" altLang="en-US" sz="3600" b="1" cap="none" spc="0" dirty="0">
                <a:solidFill>
                  <a:schemeClr val="accent1"/>
                </a:solidFill>
                <a:effectLst>
                  <a:outerShdw blurRad="38100" dist="25400" dir="5400000" algn="ctr" rotWithShape="0">
                    <a:srgbClr val="6E747A">
                      <a:alpha val="43000"/>
                    </a:srgbClr>
                  </a:outerShdw>
                </a:effectLst>
              </a:rPr>
              <a:t>①残念イベント</a:t>
            </a:r>
          </a:p>
        </p:txBody>
      </p:sp>
      <p:sp>
        <p:nvSpPr>
          <p:cNvPr id="12" name="正方形/長方形 11"/>
          <p:cNvSpPr/>
          <p:nvPr/>
        </p:nvSpPr>
        <p:spPr>
          <a:xfrm>
            <a:off x="942536" y="4937020"/>
            <a:ext cx="10466771"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ja-JP" altLang="en-US" sz="28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海外の農場への支援を充実したり、輸入がうまくできるように貿易会社を支援していく。</a:t>
            </a:r>
            <a:endParaRPr lang="en-US" altLang="ja-JP" sz="28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a:p>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「海外支援」</a:t>
            </a:r>
            <a:r>
              <a:rPr lang="en-US" altLang="ja-JP"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3000</a:t>
            </a:r>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PTS未満　→　「政府資金」</a:t>
            </a:r>
            <a:r>
              <a:rPr lang="en-US" altLang="ja-JP"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1000</a:t>
            </a:r>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PTS没収</a:t>
            </a:r>
          </a:p>
          <a:p>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「海外支援」</a:t>
            </a:r>
            <a:r>
              <a:rPr lang="en-US" altLang="ja-JP"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3000</a:t>
            </a:r>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PTS以上　→　「政府資金」そのまま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322774" y="957305"/>
            <a:ext cx="9392574" cy="1446550"/>
          </a:xfrm>
          <a:prstGeom prst="rect">
            <a:avLst/>
          </a:prstGeom>
          <a:noFill/>
          <a:ln w="12700">
            <a:solidFill>
              <a:schemeClr val="tx1"/>
            </a:solidFill>
          </a:ln>
        </p:spPr>
        <p:txBody>
          <a:bodyPr wrap="square">
            <a:spAutoFit/>
          </a:bodyPr>
          <a:lstStyle/>
          <a:p>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「口蹄疫」が広がり、牛肉の生産が</a:t>
            </a:r>
            <a:endPar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a:p>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ストップする　</a:t>
            </a:r>
            <a:endPar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p:txBody>
      </p:sp>
      <p:sp>
        <p:nvSpPr>
          <p:cNvPr id="6" name="テキスト ボックス 5"/>
          <p:cNvSpPr txBox="1"/>
          <p:nvPr/>
        </p:nvSpPr>
        <p:spPr>
          <a:xfrm>
            <a:off x="1784411" y="2850601"/>
            <a:ext cx="9606280" cy="1200329"/>
          </a:xfrm>
          <a:prstGeom prst="rect">
            <a:avLst/>
          </a:prstGeom>
          <a:noFill/>
        </p:spPr>
        <p:txBody>
          <a:bodyPr wrap="square">
            <a:spAutoFit/>
          </a:bodyPr>
          <a:lstStyle/>
          <a:p>
            <a:r>
              <a:rPr lang="ja-JP" altLang="en-US" sz="2400" dirty="0"/>
              <a:t>国産の牛肉が手に入りにくくなり、外国産の牛肉も産地が限られ、価格が高騰。牛肉を使った料理が食べにくくなった。吉野家やすき家の牛丼は豚丼に。</a:t>
            </a:r>
          </a:p>
        </p:txBody>
      </p:sp>
      <p:sp>
        <p:nvSpPr>
          <p:cNvPr id="7" name="矢印: 右 6"/>
          <p:cNvSpPr/>
          <p:nvPr/>
        </p:nvSpPr>
        <p:spPr>
          <a:xfrm>
            <a:off x="767919" y="2993994"/>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p:cNvSpPr/>
          <p:nvPr/>
        </p:nvSpPr>
        <p:spPr>
          <a:xfrm>
            <a:off x="5415379" y="4256787"/>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正方形/長方形 10"/>
          <p:cNvSpPr/>
          <p:nvPr/>
        </p:nvSpPr>
        <p:spPr>
          <a:xfrm>
            <a:off x="91758" y="94600"/>
            <a:ext cx="3383280" cy="671195"/>
          </a:xfrm>
          <a:prstGeom prst="rect">
            <a:avLst/>
          </a:prstGeom>
          <a:noFill/>
        </p:spPr>
        <p:txBody>
          <a:bodyPr wrap="none" lIns="91440" tIns="45720" rIns="91440" bIns="45720">
            <a:spAutoFit/>
            <a:scene3d>
              <a:camera prst="orthographicFront"/>
              <a:lightRig rig="threePt" dir="t"/>
            </a:scene3d>
          </a:bodyPr>
          <a:lstStyle/>
          <a:p>
            <a:pPr algn="ctr"/>
            <a:r>
              <a:rPr lang="ja-JP" altLang="en-US" sz="3600" b="1" cap="none" spc="0" dirty="0">
                <a:solidFill>
                  <a:schemeClr val="accent1"/>
                </a:solidFill>
                <a:effectLst>
                  <a:outerShdw blurRad="38100" dist="25400" dir="5400000" algn="ctr" rotWithShape="0">
                    <a:srgbClr val="6E747A">
                      <a:alpha val="43000"/>
                    </a:srgbClr>
                  </a:outerShdw>
                </a:effectLst>
              </a:rPr>
              <a:t>②残念イベント</a:t>
            </a:r>
          </a:p>
        </p:txBody>
      </p:sp>
      <p:sp>
        <p:nvSpPr>
          <p:cNvPr id="12" name="正方形/長方形 11"/>
          <p:cNvSpPr/>
          <p:nvPr/>
        </p:nvSpPr>
        <p:spPr>
          <a:xfrm>
            <a:off x="1003785" y="5231209"/>
            <a:ext cx="10209159" cy="94488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ja-JP" altLang="en-US" sz="28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口蹄疫の予防を強化する資金を生産者に提供する。</a:t>
            </a:r>
          </a:p>
          <a:p>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「生産者支援」に</a:t>
            </a:r>
            <a:r>
              <a:rPr lang="en-US" altLang="ja-JP"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1000</a:t>
            </a:r>
            <a:r>
              <a:rPr lang="ja-JP" altLang="en-US" sz="28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PTSを「政府資金」から追加で支払う</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48070" y="918883"/>
            <a:ext cx="10466772" cy="1432560"/>
          </a:xfrm>
          <a:prstGeom prst="rect">
            <a:avLst/>
          </a:prstGeom>
          <a:noFill/>
          <a:ln w="12700">
            <a:solidFill>
              <a:schemeClr val="tx1"/>
            </a:solidFill>
          </a:ln>
        </p:spPr>
        <p:txBody>
          <a:bodyPr wrap="square">
            <a:spAutoFit/>
          </a:bodyPr>
          <a:lstStyle/>
          <a:p>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日本産米のおいしさや安全性が有名になり、海外への輸出量が増える。</a:t>
            </a:r>
            <a:endPar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p:txBody>
      </p:sp>
      <p:sp>
        <p:nvSpPr>
          <p:cNvPr id="6" name="テキスト ボックス 5"/>
          <p:cNvSpPr txBox="1"/>
          <p:nvPr/>
        </p:nvSpPr>
        <p:spPr>
          <a:xfrm>
            <a:off x="1722817" y="2351491"/>
            <a:ext cx="9392574" cy="1209675"/>
          </a:xfrm>
          <a:prstGeom prst="rect">
            <a:avLst/>
          </a:prstGeom>
          <a:noFill/>
        </p:spPr>
        <p:txBody>
          <a:bodyPr wrap="square">
            <a:spAutoFit/>
          </a:bodyPr>
          <a:lstStyle/>
          <a:p>
            <a:r>
              <a:rPr lang="ja-JP" altLang="en-US" sz="2400" dirty="0"/>
              <a:t>米の出荷量が下がり続けていた米産地では明るいニュースとなり、米作りへの意欲が高まっている。輸出量は</a:t>
            </a:r>
            <a:r>
              <a:rPr lang="en-US" altLang="ja-JP" sz="2400" dirty="0"/>
              <a:t>2017</a:t>
            </a:r>
            <a:r>
              <a:rPr lang="ja-JP" altLang="en-US" sz="2400" dirty="0"/>
              <a:t>年</a:t>
            </a:r>
            <a:r>
              <a:rPr lang="en-US" altLang="ja-JP" sz="2400" dirty="0"/>
              <a:t>11,841</a:t>
            </a:r>
            <a:r>
              <a:rPr lang="ja-JP" altLang="en-US" sz="2400" dirty="0"/>
              <a:t>トンが</a:t>
            </a:r>
            <a:r>
              <a:rPr lang="en-US" altLang="ja-JP" sz="2400" dirty="0"/>
              <a:t>2021</a:t>
            </a:r>
            <a:r>
              <a:rPr lang="ja-JP" altLang="en-US" sz="2400" dirty="0"/>
              <a:t>年は</a:t>
            </a:r>
            <a:r>
              <a:rPr lang="en-US" altLang="ja-JP" sz="2400" dirty="0"/>
              <a:t>22,833</a:t>
            </a:r>
            <a:r>
              <a:rPr lang="ja-JP" altLang="en-US" sz="2400" dirty="0"/>
              <a:t>トンと増えている。</a:t>
            </a:r>
          </a:p>
        </p:txBody>
      </p:sp>
      <p:sp>
        <p:nvSpPr>
          <p:cNvPr id="7" name="矢印: 右 6"/>
          <p:cNvSpPr/>
          <p:nvPr/>
        </p:nvSpPr>
        <p:spPr>
          <a:xfrm>
            <a:off x="870789" y="2685384"/>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p:cNvSpPr/>
          <p:nvPr/>
        </p:nvSpPr>
        <p:spPr>
          <a:xfrm>
            <a:off x="5567779" y="3560827"/>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正方形/長方形 10"/>
          <p:cNvSpPr/>
          <p:nvPr/>
        </p:nvSpPr>
        <p:spPr>
          <a:xfrm>
            <a:off x="91123" y="81900"/>
            <a:ext cx="3383280" cy="671195"/>
          </a:xfrm>
          <a:prstGeom prst="rect">
            <a:avLst/>
          </a:prstGeom>
          <a:noFill/>
        </p:spPr>
        <p:txBody>
          <a:bodyPr wrap="none" lIns="91440" tIns="45720" rIns="91440" bIns="45720">
            <a:spAutoFit/>
            <a:scene3d>
              <a:camera prst="orthographicFront"/>
              <a:lightRig rig="threePt" dir="t"/>
            </a:scene3d>
          </a:bodyPr>
          <a:lstStyle/>
          <a:p>
            <a:pPr algn="ctr"/>
            <a:r>
              <a:rPr lang="ja-JP" altLang="en-US" sz="3600" b="1" cap="none" spc="0" dirty="0">
                <a:ln w="12700">
                  <a:noFill/>
                  <a:prstDash val="solid"/>
                </a:ln>
                <a:solidFill>
                  <a:srgbClr val="FF0000"/>
                </a:solidFill>
                <a:effectLst>
                  <a:outerShdw dist="38100" dir="2640000" algn="bl" rotWithShape="0">
                    <a:schemeClr val="accent1"/>
                  </a:outerShdw>
                </a:effectLst>
              </a:rPr>
              <a:t>③喜びイベント</a:t>
            </a:r>
          </a:p>
        </p:txBody>
      </p:sp>
      <p:sp>
        <p:nvSpPr>
          <p:cNvPr id="2" name="正方形/長方形 1"/>
          <p:cNvSpPr/>
          <p:nvPr/>
        </p:nvSpPr>
        <p:spPr>
          <a:xfrm>
            <a:off x="2254468" y="4418374"/>
            <a:ext cx="8071787" cy="22860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税収がアップし、引き続き米農家を支援していく。</a:t>
            </a:r>
          </a:p>
          <a:p>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「生産者支援」</a:t>
            </a:r>
            <a:r>
              <a:rPr lang="en-US" altLang="ja-JP"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2000</a:t>
            </a:r>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PTS以上　</a:t>
            </a:r>
          </a:p>
          <a:p>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　→　「政府資金」に主催者から</a:t>
            </a:r>
            <a:r>
              <a:rPr lang="en-US" altLang="ja-JP"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2000</a:t>
            </a:r>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PTSゲット</a:t>
            </a:r>
          </a:p>
          <a:p>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「生産者支援」</a:t>
            </a:r>
            <a:r>
              <a:rPr lang="en-US" altLang="ja-JP"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2000</a:t>
            </a:r>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PTS未満　</a:t>
            </a:r>
          </a:p>
          <a:p>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　→　「政府資金」に主催者から</a:t>
            </a:r>
            <a:r>
              <a:rPr lang="en-US" altLang="ja-JP"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1000</a:t>
            </a:r>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PTSゲット</a:t>
            </a:r>
          </a:p>
          <a:p>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「生産者支援」０PTS　　　　→　　PTSゲットなし</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12560" y="937598"/>
            <a:ext cx="10466772" cy="1432560"/>
          </a:xfrm>
          <a:prstGeom prst="rect">
            <a:avLst/>
          </a:prstGeom>
          <a:noFill/>
          <a:ln w="12700">
            <a:solidFill>
              <a:schemeClr val="tx1"/>
            </a:solidFill>
          </a:ln>
        </p:spPr>
        <p:txBody>
          <a:bodyPr wrap="square">
            <a:spAutoFit/>
          </a:bodyPr>
          <a:lstStyle/>
          <a:p>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原油の輸入価格の値上がりにより、野菜の値段が高くなる。</a:t>
            </a:r>
            <a:endPar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p:txBody>
      </p:sp>
      <p:sp>
        <p:nvSpPr>
          <p:cNvPr id="6" name="テキスト ボックス 5"/>
          <p:cNvSpPr txBox="1"/>
          <p:nvPr/>
        </p:nvSpPr>
        <p:spPr>
          <a:xfrm>
            <a:off x="1784412" y="2477856"/>
            <a:ext cx="9392574" cy="1209675"/>
          </a:xfrm>
          <a:prstGeom prst="rect">
            <a:avLst/>
          </a:prstGeom>
          <a:noFill/>
        </p:spPr>
        <p:txBody>
          <a:bodyPr wrap="square">
            <a:spAutoFit/>
          </a:bodyPr>
          <a:lstStyle/>
          <a:p>
            <a:r>
              <a:rPr lang="ja-JP" altLang="en-US" sz="2400" dirty="0"/>
              <a:t>ガソリンや灯油の値段も上がり、トラクターなどの農業機械を使うときの燃料代、ハウス栽培での燃料代、野菜を運ぶトラックの燃料代も上がり、野菜の値段の上昇で人々が困っている。</a:t>
            </a:r>
          </a:p>
        </p:txBody>
      </p:sp>
      <p:sp>
        <p:nvSpPr>
          <p:cNvPr id="7" name="矢印: 右 6"/>
          <p:cNvSpPr/>
          <p:nvPr/>
        </p:nvSpPr>
        <p:spPr>
          <a:xfrm>
            <a:off x="754584" y="2811749"/>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p:cNvSpPr/>
          <p:nvPr/>
        </p:nvSpPr>
        <p:spPr>
          <a:xfrm>
            <a:off x="5450304" y="3687192"/>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正方形/長方形 10"/>
          <p:cNvSpPr/>
          <p:nvPr/>
        </p:nvSpPr>
        <p:spPr>
          <a:xfrm>
            <a:off x="91758" y="94600"/>
            <a:ext cx="3383280" cy="671195"/>
          </a:xfrm>
          <a:prstGeom prst="rect">
            <a:avLst/>
          </a:prstGeom>
          <a:noFill/>
        </p:spPr>
        <p:txBody>
          <a:bodyPr wrap="none" lIns="91440" tIns="45720" rIns="91440" bIns="45720">
            <a:spAutoFit/>
            <a:scene3d>
              <a:camera prst="orthographicFront"/>
              <a:lightRig rig="threePt" dir="t"/>
            </a:scene3d>
          </a:bodyPr>
          <a:lstStyle/>
          <a:p>
            <a:pPr algn="ctr"/>
            <a:r>
              <a:rPr lang="ja-JP" altLang="en-US" sz="3600" b="1" cap="none" spc="0" dirty="0">
                <a:solidFill>
                  <a:schemeClr val="accent1"/>
                </a:solidFill>
                <a:effectLst>
                  <a:outerShdw blurRad="38100" dist="25400" dir="5400000" algn="ctr" rotWithShape="0">
                    <a:srgbClr val="6E747A">
                      <a:alpha val="43000"/>
                    </a:srgbClr>
                  </a:outerShdw>
                </a:effectLst>
              </a:rPr>
              <a:t>④残念イベント</a:t>
            </a:r>
          </a:p>
        </p:txBody>
      </p:sp>
      <p:sp>
        <p:nvSpPr>
          <p:cNvPr id="12" name="正方形/長方形 11"/>
          <p:cNvSpPr/>
          <p:nvPr/>
        </p:nvSpPr>
        <p:spPr>
          <a:xfrm>
            <a:off x="458470" y="4500880"/>
            <a:ext cx="11040745" cy="228600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燃料代で農家が困らないように、政府が燃料代を補助することに。</a:t>
            </a:r>
          </a:p>
          <a:p>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「生産者支援」「流通支援」合わせて</a:t>
            </a:r>
            <a:r>
              <a:rPr lang="en-US" altLang="ja-JP"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5000</a:t>
            </a:r>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PTS以上</a:t>
            </a:r>
          </a:p>
          <a:p>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　「政府資金」はそのまま</a:t>
            </a:r>
          </a:p>
          <a:p>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「生産者支援」「流通支援」合わせて</a:t>
            </a:r>
            <a:r>
              <a:rPr lang="en-US" altLang="ja-JP"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5000</a:t>
            </a:r>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PTS未満</a:t>
            </a:r>
          </a:p>
          <a:p>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　「政府資金」から、「生産者支援」「流通支援」合わせて</a:t>
            </a:r>
            <a:r>
              <a:rPr lang="en-US" altLang="ja-JP"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5000</a:t>
            </a:r>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PTSに</a:t>
            </a:r>
            <a:endParaRPr lang="en-US" altLang="ja-JP"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endParaRPr>
          </a:p>
          <a:p>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　　なるように支払う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71719" y="666872"/>
            <a:ext cx="10466772" cy="1432560"/>
          </a:xfrm>
          <a:prstGeom prst="rect">
            <a:avLst/>
          </a:prstGeom>
          <a:noFill/>
          <a:ln w="12700">
            <a:solidFill>
              <a:schemeClr val="tx1"/>
            </a:solidFill>
          </a:ln>
        </p:spPr>
        <p:txBody>
          <a:bodyPr wrap="square">
            <a:spAutoFit/>
          </a:bodyPr>
          <a:lstStyle/>
          <a:p>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スーパーマーケットで食品ロスを防ぐ仕組みの工夫を始める</a:t>
            </a:r>
            <a:r>
              <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a:t>
            </a:r>
          </a:p>
        </p:txBody>
      </p:sp>
      <p:sp>
        <p:nvSpPr>
          <p:cNvPr id="6" name="テキスト ボックス 5"/>
          <p:cNvSpPr txBox="1"/>
          <p:nvPr/>
        </p:nvSpPr>
        <p:spPr>
          <a:xfrm>
            <a:off x="1861794" y="2206276"/>
            <a:ext cx="9392574" cy="1575435"/>
          </a:xfrm>
          <a:prstGeom prst="rect">
            <a:avLst/>
          </a:prstGeom>
          <a:noFill/>
        </p:spPr>
        <p:txBody>
          <a:bodyPr wrap="square">
            <a:spAutoFit/>
          </a:bodyPr>
          <a:lstStyle/>
          <a:p>
            <a:r>
              <a:rPr lang="ja-JP" altLang="en-US" sz="2400" dirty="0">
                <a:ln w="0"/>
                <a:effectLst>
                  <a:outerShdw blurRad="38100" dist="19050" dir="2700000" algn="tl" rotWithShape="0">
                    <a:schemeClr val="dk1">
                      <a:alpha val="40000"/>
                    </a:schemeClr>
                  </a:outerShdw>
                </a:effectLst>
                <a:ea typeface="+mn-lt"/>
                <a:sym typeface="+mn-ea"/>
              </a:rPr>
              <a:t>秋田のスーパーマルダイで、値下げ商品（弁当、お惣菜など）を買ったお客さんに「もぐもぐチャレンジシール」を配り、そのシールを集めると福祉に寄付される取り組みが話題に。様々なスーパーでの取り組みが進められる。</a:t>
            </a:r>
          </a:p>
        </p:txBody>
      </p:sp>
      <p:sp>
        <p:nvSpPr>
          <p:cNvPr id="7" name="矢印: 右 6"/>
          <p:cNvSpPr/>
          <p:nvPr/>
        </p:nvSpPr>
        <p:spPr>
          <a:xfrm>
            <a:off x="799450" y="2602225"/>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p:cNvSpPr/>
          <p:nvPr/>
        </p:nvSpPr>
        <p:spPr>
          <a:xfrm>
            <a:off x="5798788" y="3524570"/>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 name="正方形/長方形 10"/>
          <p:cNvSpPr/>
          <p:nvPr/>
        </p:nvSpPr>
        <p:spPr>
          <a:xfrm>
            <a:off x="91123" y="81900"/>
            <a:ext cx="3383280" cy="671195"/>
          </a:xfrm>
          <a:prstGeom prst="rect">
            <a:avLst/>
          </a:prstGeom>
          <a:noFill/>
        </p:spPr>
        <p:txBody>
          <a:bodyPr wrap="none" lIns="91440" tIns="45720" rIns="91440" bIns="45720">
            <a:spAutoFit/>
            <a:scene3d>
              <a:camera prst="orthographicFront"/>
              <a:lightRig rig="threePt" dir="t"/>
            </a:scene3d>
          </a:bodyPr>
          <a:lstStyle/>
          <a:p>
            <a:pPr algn="ctr"/>
            <a:r>
              <a:rPr lang="ja-JP" altLang="en-US" sz="3600" b="1" cap="none" spc="0" dirty="0">
                <a:ln w="12700">
                  <a:noFill/>
                  <a:prstDash val="solid"/>
                </a:ln>
                <a:solidFill>
                  <a:srgbClr val="FF0000"/>
                </a:solidFill>
                <a:effectLst>
                  <a:outerShdw dist="38100" dir="2640000" algn="bl" rotWithShape="0">
                    <a:schemeClr val="accent1"/>
                  </a:outerShdw>
                </a:effectLst>
              </a:rPr>
              <a:t>⑤喜びイベント</a:t>
            </a:r>
          </a:p>
        </p:txBody>
      </p:sp>
      <p:sp>
        <p:nvSpPr>
          <p:cNvPr id="5" name="正方形/長方形 1"/>
          <p:cNvSpPr/>
          <p:nvPr/>
        </p:nvSpPr>
        <p:spPr>
          <a:xfrm>
            <a:off x="1225578" y="4284504"/>
            <a:ext cx="10175722" cy="2462213"/>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ja-JP" altLang="en-US" sz="22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食品ロスを減らす意識が高まるし、家計にも福祉にも</a:t>
            </a:r>
            <a:endParaRPr lang="en-US" altLang="ja-JP" sz="22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a:p>
            <a:r>
              <a:rPr lang="ja-JP" altLang="en-US" sz="22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やさしいと評判に。</a:t>
            </a:r>
          </a:p>
          <a:p>
            <a:r>
              <a:rPr lang="ja-JP" altLang="en-US" sz="22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「流通支援」</a:t>
            </a:r>
            <a:r>
              <a:rPr lang="en-US" altLang="ja-JP" sz="22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3000</a:t>
            </a:r>
            <a:r>
              <a:rPr lang="ja-JP" altLang="en-US" sz="22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PTS以上　</a:t>
            </a:r>
          </a:p>
          <a:p>
            <a:r>
              <a:rPr lang="ja-JP" altLang="en-US" sz="22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　→　「政府資金」に主催者から</a:t>
            </a:r>
            <a:r>
              <a:rPr lang="en-US" altLang="ja-JP" sz="22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3000</a:t>
            </a:r>
            <a:r>
              <a:rPr lang="ja-JP" altLang="en-US" sz="22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PTSゲット</a:t>
            </a:r>
          </a:p>
          <a:p>
            <a:r>
              <a:rPr lang="ja-JP" altLang="en-US" sz="22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「流通支援」</a:t>
            </a:r>
            <a:r>
              <a:rPr lang="en-US" altLang="ja-JP" sz="22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3000</a:t>
            </a:r>
            <a:r>
              <a:rPr lang="ja-JP" altLang="en-US" sz="22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PTS未満　</a:t>
            </a:r>
          </a:p>
          <a:p>
            <a:r>
              <a:rPr lang="ja-JP" altLang="en-US" sz="22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　→　「政府資金」に</a:t>
            </a:r>
            <a:r>
              <a:rPr lang="ja-JP" altLang="en-US" sz="22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主催者から</a:t>
            </a:r>
            <a:r>
              <a:rPr lang="en-US" altLang="ja-JP" sz="22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1000</a:t>
            </a:r>
            <a:r>
              <a:rPr lang="ja-JP" altLang="en-US" sz="22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PTSゲット</a:t>
            </a:r>
          </a:p>
          <a:p>
            <a:r>
              <a:rPr lang="ja-JP" altLang="en-US" sz="22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「流通支援」０PTS　　　　→　　PTSゲットなし</a:t>
            </a:r>
          </a:p>
        </p:txBody>
      </p:sp>
      <p:pic>
        <p:nvPicPr>
          <p:cNvPr id="2" name="図 1">
            <a:extLst>
              <a:ext uri="{FF2B5EF4-FFF2-40B4-BE49-F238E27FC236}">
                <a16:creationId xmlns:a16="http://schemas.microsoft.com/office/drawing/2014/main" id="{D8B13D6E-0E56-EACC-8F69-A8ADD3825273}"/>
              </a:ext>
            </a:extLst>
          </p:cNvPr>
          <p:cNvPicPr>
            <a:picLocks noChangeAspect="1"/>
          </p:cNvPicPr>
          <p:nvPr/>
        </p:nvPicPr>
        <p:blipFill rotWithShape="1">
          <a:blip r:embed="rId2"/>
          <a:srcRect l="9190" t="24368" b="9655"/>
          <a:stretch/>
        </p:blipFill>
        <p:spPr>
          <a:xfrm>
            <a:off x="8327316" y="3429000"/>
            <a:ext cx="3284072" cy="31807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12560" y="937598"/>
            <a:ext cx="10466772" cy="1432560"/>
          </a:xfrm>
          <a:prstGeom prst="rect">
            <a:avLst/>
          </a:prstGeom>
          <a:noFill/>
          <a:ln w="12700">
            <a:solidFill>
              <a:schemeClr val="tx1"/>
            </a:solidFill>
          </a:ln>
        </p:spPr>
        <p:txBody>
          <a:bodyPr wrap="square">
            <a:spAutoFit/>
          </a:bodyPr>
          <a:lstStyle/>
          <a:p>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オレンジが不作のため、オレンジジュースが手に入りにくくなる。</a:t>
            </a:r>
            <a:endPar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p:txBody>
      </p:sp>
      <p:sp>
        <p:nvSpPr>
          <p:cNvPr id="6" name="テキスト ボックス 5"/>
          <p:cNvSpPr txBox="1"/>
          <p:nvPr/>
        </p:nvSpPr>
        <p:spPr>
          <a:xfrm>
            <a:off x="1784412" y="2477856"/>
            <a:ext cx="9392574" cy="1200329"/>
          </a:xfrm>
          <a:prstGeom prst="rect">
            <a:avLst/>
          </a:prstGeom>
          <a:noFill/>
        </p:spPr>
        <p:txBody>
          <a:bodyPr wrap="square">
            <a:spAutoFit/>
          </a:bodyPr>
          <a:lstStyle/>
          <a:p>
            <a:r>
              <a:rPr lang="ja-JP" altLang="en-US" sz="2400" dirty="0"/>
              <a:t>主産地ブラジルでの不作により、世界中でオレンジ果汁が不足している。日本でもオレンジジュース</a:t>
            </a:r>
            <a:r>
              <a:rPr lang="en-US" altLang="ja-JP" sz="2400" dirty="0"/>
              <a:t>1000mL</a:t>
            </a:r>
            <a:r>
              <a:rPr lang="ja-JP" altLang="en-US" sz="2400" dirty="0"/>
              <a:t>パックが</a:t>
            </a:r>
            <a:r>
              <a:rPr lang="en-US" altLang="ja-JP" sz="2400" dirty="0"/>
              <a:t>200</a:t>
            </a:r>
            <a:r>
              <a:rPr lang="ja-JP" altLang="en-US" sz="2400" dirty="0"/>
              <a:t>円程度から</a:t>
            </a:r>
            <a:r>
              <a:rPr lang="en-US" altLang="ja-JP" sz="2400" dirty="0"/>
              <a:t>300</a:t>
            </a:r>
            <a:r>
              <a:rPr lang="ja-JP" altLang="en-US" sz="2400" dirty="0"/>
              <a:t>円を超える値段になり、製造を休止するメーカーも増えている。</a:t>
            </a:r>
          </a:p>
        </p:txBody>
      </p:sp>
      <p:sp>
        <p:nvSpPr>
          <p:cNvPr id="7" name="矢印: 右 6"/>
          <p:cNvSpPr/>
          <p:nvPr/>
        </p:nvSpPr>
        <p:spPr>
          <a:xfrm>
            <a:off x="754584" y="2811749"/>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p:cNvSpPr/>
          <p:nvPr/>
        </p:nvSpPr>
        <p:spPr>
          <a:xfrm>
            <a:off x="5450304" y="3687192"/>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正方形/長方形 10"/>
          <p:cNvSpPr/>
          <p:nvPr/>
        </p:nvSpPr>
        <p:spPr>
          <a:xfrm>
            <a:off x="91758" y="94600"/>
            <a:ext cx="3383280" cy="671195"/>
          </a:xfrm>
          <a:prstGeom prst="rect">
            <a:avLst/>
          </a:prstGeom>
          <a:noFill/>
        </p:spPr>
        <p:txBody>
          <a:bodyPr wrap="none" lIns="91440" tIns="45720" rIns="91440" bIns="45720">
            <a:spAutoFit/>
            <a:scene3d>
              <a:camera prst="orthographicFront"/>
              <a:lightRig rig="threePt" dir="t"/>
            </a:scene3d>
          </a:bodyPr>
          <a:lstStyle/>
          <a:p>
            <a:pPr algn="ctr"/>
            <a:r>
              <a:rPr lang="ja-JP" altLang="en-US" sz="3600" b="1" cap="none" spc="0" dirty="0">
                <a:solidFill>
                  <a:schemeClr val="accent1"/>
                </a:solidFill>
                <a:effectLst>
                  <a:outerShdw blurRad="38100" dist="25400" dir="5400000" algn="ctr" rotWithShape="0">
                    <a:srgbClr val="6E747A">
                      <a:alpha val="43000"/>
                    </a:srgbClr>
                  </a:outerShdw>
                </a:effectLst>
              </a:rPr>
              <a:t>⑥残念イベント</a:t>
            </a:r>
          </a:p>
        </p:txBody>
      </p:sp>
      <p:sp>
        <p:nvSpPr>
          <p:cNvPr id="12" name="正方形/長方形 11"/>
          <p:cNvSpPr/>
          <p:nvPr/>
        </p:nvSpPr>
        <p:spPr>
          <a:xfrm>
            <a:off x="458470" y="4500880"/>
            <a:ext cx="11207057"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国内産のみかんを使ったジュースを作るメーカーが増えているので、食料自給率を高めるチャンスにもなるかも。</a:t>
            </a:r>
          </a:p>
          <a:p>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「流通支援」が</a:t>
            </a:r>
            <a:r>
              <a:rPr lang="en-US" altLang="ja-JP"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4000</a:t>
            </a:r>
            <a:r>
              <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PTS以上　→　「政府資金」はそのまま</a:t>
            </a:r>
          </a:p>
          <a:p>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「流通支援」が</a:t>
            </a:r>
            <a:r>
              <a:rPr lang="en-US" altLang="ja-JP"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4000</a:t>
            </a:r>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PTS未満　→　「政府資金」から、「流通支援」が</a:t>
            </a:r>
          </a:p>
          <a:p>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　　　　　　　　　　　　　　　　</a:t>
            </a:r>
            <a:r>
              <a:rPr lang="en-US" altLang="ja-JP"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4000</a:t>
            </a:r>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PTSになるように支払う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50875" y="854055"/>
            <a:ext cx="10890250" cy="1432560"/>
          </a:xfrm>
          <a:prstGeom prst="rect">
            <a:avLst/>
          </a:prstGeom>
          <a:noFill/>
          <a:ln w="12700">
            <a:solidFill>
              <a:schemeClr val="tx1"/>
            </a:solidFill>
          </a:ln>
        </p:spPr>
        <p:txBody>
          <a:bodyPr wrap="square">
            <a:spAutoFit/>
          </a:bodyPr>
          <a:lstStyle/>
          <a:p>
            <a:r>
              <a:rPr lang="ja-JP" altLang="en-US"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野菜の栽培の工夫が考えられ、天気に左右されないで野菜が手に入るようになる。</a:t>
            </a:r>
            <a:endParaRPr lang="en-US" altLang="ja-JP" sz="4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p:txBody>
      </p:sp>
      <p:sp>
        <p:nvSpPr>
          <p:cNvPr id="6" name="テキスト ボックス 5"/>
          <p:cNvSpPr txBox="1"/>
          <p:nvPr/>
        </p:nvSpPr>
        <p:spPr>
          <a:xfrm>
            <a:off x="1782763" y="2458647"/>
            <a:ext cx="9392574" cy="843915"/>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水の中で育てる水耕栽培や、屋内で育てる野菜工場など、新たな工夫で葉物野菜やもやしなどを安定して生産できるようになった。</a:t>
            </a:r>
          </a:p>
        </p:txBody>
      </p:sp>
      <p:sp>
        <p:nvSpPr>
          <p:cNvPr id="7" name="矢印: 右 6"/>
          <p:cNvSpPr/>
          <p:nvPr/>
        </p:nvSpPr>
        <p:spPr>
          <a:xfrm>
            <a:off x="758898" y="2609835"/>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p:cNvSpPr/>
          <p:nvPr/>
        </p:nvSpPr>
        <p:spPr>
          <a:xfrm>
            <a:off x="5487025" y="3403522"/>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 name="正方形/長方形 1"/>
          <p:cNvSpPr/>
          <p:nvPr/>
        </p:nvSpPr>
        <p:spPr>
          <a:xfrm>
            <a:off x="183618" y="4232451"/>
            <a:ext cx="8128386" cy="2308324"/>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l"/>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産地や直売所、スーパーの売り上げも安定し、</a:t>
            </a:r>
            <a:endParaRPr lang="en-US" altLang="ja-JP"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a:p>
            <a:pPr algn="l"/>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rPr>
              <a:t>税収もアップ。産地はさらに設備を整えようとしている。</a:t>
            </a:r>
            <a:endParaRPr lang="en-US" altLang="ja-JP"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a:p>
            <a:pPr algn="l"/>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　「生産者支援」</a:t>
            </a:r>
            <a:r>
              <a:rPr lang="en-US" altLang="ja-JP"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4000</a:t>
            </a:r>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PTS以上　</a:t>
            </a:r>
            <a:endPar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a:p>
            <a:pPr algn="l"/>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　　→　「政府資金」に主催者から</a:t>
            </a:r>
            <a:r>
              <a:rPr lang="en-US" altLang="ja-JP"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3000</a:t>
            </a:r>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PTSゲット</a:t>
            </a:r>
            <a:endPar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a:p>
            <a:pPr algn="l"/>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　「生産者支援」</a:t>
            </a:r>
            <a:r>
              <a:rPr lang="en-US" altLang="ja-JP"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4000</a:t>
            </a:r>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PTS未満　</a:t>
            </a:r>
            <a:endPar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a:p>
            <a:pPr algn="l"/>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　　→　「政府資金」に</a:t>
            </a:r>
            <a:r>
              <a:rPr lang="ja-JP" altLang="en-US"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主催者から</a:t>
            </a:r>
            <a:r>
              <a:rPr lang="en-US" altLang="ja-JP" sz="2400" dirty="0">
                <a:ln w="0"/>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1</a:t>
            </a:r>
            <a:r>
              <a:rPr lang="en-US" altLang="ja-JP"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000</a:t>
            </a:r>
            <a:r>
              <a:rPr lang="ja-JP" altLang="en-US" sz="240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sym typeface="+mn-ea"/>
              </a:rPr>
              <a:t>PTSゲット</a:t>
            </a:r>
            <a:endParaRPr lang="ja-JP" altLang="en-US" sz="2400" b="0" cap="none" spc="0" dirty="0">
              <a:ln w="0"/>
              <a:solidFill>
                <a:schemeClr val="tx1"/>
              </a:solidFill>
              <a:effectLst>
                <a:outerShdw blurRad="38100" dist="19050" dir="2700000" algn="tl" rotWithShape="0">
                  <a:schemeClr val="dk1">
                    <a:alpha val="40000"/>
                  </a:schemeClr>
                </a:outerShdw>
              </a:effectLst>
              <a:latin typeface="ＤＦ平成ゴシック体W5" panose="020B0509000000000000" pitchFamily="49" charset="-128"/>
              <a:ea typeface="ＤＦ平成ゴシック体W5" panose="020B0509000000000000" pitchFamily="49" charset="-128"/>
            </a:endParaRPr>
          </a:p>
        </p:txBody>
      </p:sp>
      <p:sp>
        <p:nvSpPr>
          <p:cNvPr id="3" name="正方形/長方形 10"/>
          <p:cNvSpPr/>
          <p:nvPr/>
        </p:nvSpPr>
        <p:spPr>
          <a:xfrm>
            <a:off x="91123" y="81900"/>
            <a:ext cx="3383280" cy="671195"/>
          </a:xfrm>
          <a:prstGeom prst="rect">
            <a:avLst/>
          </a:prstGeom>
          <a:noFill/>
        </p:spPr>
        <p:txBody>
          <a:bodyPr wrap="none" lIns="91440" tIns="45720" rIns="91440" bIns="45720">
            <a:spAutoFit/>
            <a:scene3d>
              <a:camera prst="orthographicFront"/>
              <a:lightRig rig="threePt" dir="t"/>
            </a:scene3d>
          </a:bodyPr>
          <a:lstStyle/>
          <a:p>
            <a:pPr algn="ctr"/>
            <a:r>
              <a:rPr lang="ja-JP" altLang="en-US" sz="3600" b="1" cap="none" spc="0" dirty="0">
                <a:ln w="12700">
                  <a:noFill/>
                  <a:prstDash val="solid"/>
                </a:ln>
                <a:solidFill>
                  <a:srgbClr val="FF0000"/>
                </a:solidFill>
                <a:effectLst>
                  <a:outerShdw dist="38100" dir="2640000" algn="bl" rotWithShape="0">
                    <a:schemeClr val="accent1"/>
                  </a:outerShdw>
                </a:effectLst>
              </a:rPr>
              <a:t>⑦喜びイベント</a:t>
            </a:r>
          </a:p>
        </p:txBody>
      </p:sp>
      <p:pic>
        <p:nvPicPr>
          <p:cNvPr id="5" name="図 4">
            <a:extLst>
              <a:ext uri="{FF2B5EF4-FFF2-40B4-BE49-F238E27FC236}">
                <a16:creationId xmlns:a16="http://schemas.microsoft.com/office/drawing/2014/main" id="{F7529AE9-9BF3-344C-D08F-35AF44D7B87E}"/>
              </a:ext>
            </a:extLst>
          </p:cNvPr>
          <p:cNvPicPr>
            <a:picLocks noChangeAspect="1"/>
          </p:cNvPicPr>
          <p:nvPr/>
        </p:nvPicPr>
        <p:blipFill rotWithShape="1">
          <a:blip r:embed="rId2"/>
          <a:srcRect r="39181"/>
          <a:stretch/>
        </p:blipFill>
        <p:spPr>
          <a:xfrm>
            <a:off x="8390831" y="3417870"/>
            <a:ext cx="3617551" cy="3308610"/>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1495</Words>
  <Application>Microsoft Office PowerPoint</Application>
  <PresentationFormat>ワイド画面</PresentationFormat>
  <Paragraphs>98</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12</vt:i4>
      </vt:variant>
    </vt:vector>
  </HeadingPairs>
  <TitlesOfParts>
    <vt:vector size="21" baseType="lpstr">
      <vt:lpstr>BIZ UDPゴシック</vt:lpstr>
      <vt:lpstr>ＤＦ平成ゴシック体W5</vt:lpstr>
      <vt:lpstr>ＤＨＰ平成明朝体W7</vt:lpstr>
      <vt:lpstr>HG明朝E</vt:lpstr>
      <vt:lpstr>游ゴシック</vt:lpstr>
      <vt:lpstr>游ゴシック Light</vt:lpstr>
      <vt:lpstr>Arial</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fusyo322</dc:creator>
  <cp:lastModifiedBy>石田　智之（授業）</cp:lastModifiedBy>
  <cp:revision>51</cp:revision>
  <cp:lastPrinted>2024-08-24T06:22:52Z</cp:lastPrinted>
  <dcterms:created xsi:type="dcterms:W3CDTF">2022-04-26T08:38:00Z</dcterms:created>
  <dcterms:modified xsi:type="dcterms:W3CDTF">2024-10-03T02:34:30Z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1041-10.8.0.5745</vt:lpwstr>
  </property>
</Properties>
</file>