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handoutMasterIdLst>
    <p:handoutMasterId r:id="rId16"/>
  </p:handoutMasterIdLst>
  <p:sldIdLst>
    <p:sldId id="256" r:id="rId3"/>
    <p:sldId id="339" r:id="rId4"/>
    <p:sldId id="332" r:id="rId5"/>
    <p:sldId id="276" r:id="rId6"/>
    <p:sldId id="330" r:id="rId7"/>
    <p:sldId id="327" r:id="rId8"/>
    <p:sldId id="331" r:id="rId9"/>
    <p:sldId id="325" r:id="rId10"/>
    <p:sldId id="326" r:id="rId11"/>
    <p:sldId id="303" r:id="rId12"/>
    <p:sldId id="338" r:id="rId13"/>
    <p:sldId id="322" r:id="rId14"/>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94660"/>
  </p:normalViewPr>
  <p:slideViewPr>
    <p:cSldViewPr snapToGrid="0">
      <p:cViewPr varScale="1">
        <p:scale>
          <a:sx n="87" d="100"/>
          <a:sy n="87" d="100"/>
        </p:scale>
        <p:origin x="77"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7" y="2"/>
            <a:ext cx="4306737" cy="341393"/>
          </a:xfrm>
          <a:prstGeom prst="rect">
            <a:avLst/>
          </a:prstGeom>
        </p:spPr>
        <p:txBody>
          <a:bodyPr vert="horz" lIns="91420" tIns="45710" rIns="91420" bIns="45710" rtlCol="0"/>
          <a:lstStyle>
            <a:lvl1pPr algn="r">
              <a:defRPr sz="1200"/>
            </a:lvl1pPr>
          </a:lstStyle>
          <a:p>
            <a:fld id="{C479F31E-B13D-44B4-A523-CE6364ECF97E}" type="datetimeFigureOut">
              <a:rPr kumimoji="1" lang="ja-JP" altLang="en-US" smtClean="0"/>
              <a:t>2024/10/3</a:t>
            </a:fld>
            <a:endParaRPr kumimoji="1" lang="ja-JP" altLang="en-US"/>
          </a:p>
        </p:txBody>
      </p:sp>
      <p:sp>
        <p:nvSpPr>
          <p:cNvPr id="4" name="フッター プレースホルダー 3"/>
          <p:cNvSpPr>
            <a:spLocks noGrp="1"/>
          </p:cNvSpPr>
          <p:nvPr>
            <p:ph type="ftr" sz="quarter" idx="2"/>
          </p:nvPr>
        </p:nvSpPr>
        <p:spPr>
          <a:xfrm>
            <a:off x="3" y="6465809"/>
            <a:ext cx="4306737" cy="341393"/>
          </a:xfrm>
          <a:prstGeom prst="rect">
            <a:avLst/>
          </a:prstGeom>
        </p:spPr>
        <p:txBody>
          <a:bodyPr vert="horz" lIns="91420" tIns="45710" rIns="91420"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7" y="6465809"/>
            <a:ext cx="4306737" cy="341393"/>
          </a:xfrm>
          <a:prstGeom prst="rect">
            <a:avLst/>
          </a:prstGeom>
        </p:spPr>
        <p:txBody>
          <a:bodyPr vert="horz" lIns="91420" tIns="45710" rIns="91420" bIns="45710" rtlCol="0" anchor="b"/>
          <a:lstStyle>
            <a:lvl1pPr algn="r">
              <a:defRPr sz="1200"/>
            </a:lvl1pPr>
          </a:lstStyle>
          <a:p>
            <a:fld id="{31E1BCA5-3C03-4DB1-9A86-472F5D99D23E}"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7" y="2"/>
            <a:ext cx="4306737" cy="341393"/>
          </a:xfrm>
          <a:prstGeom prst="rect">
            <a:avLst/>
          </a:prstGeom>
        </p:spPr>
        <p:txBody>
          <a:bodyPr vert="horz" lIns="91420" tIns="45710" rIns="91420" bIns="45710" rtlCol="0"/>
          <a:lstStyle>
            <a:lvl1pPr algn="r">
              <a:defRPr sz="1200"/>
            </a:lvl1pPr>
          </a:lstStyle>
          <a:p>
            <a:fld id="{2B962D33-81C4-4389-BB97-66ED712E5A70}" type="datetimeFigureOut">
              <a:rPr kumimoji="1" lang="ja-JP" altLang="en-US" smtClean="0"/>
              <a:t>2024/10/3</a:t>
            </a:fld>
            <a:endParaRPr kumimoji="1" lang="ja-JP" altLang="en-US"/>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20" tIns="45710" rIns="91420" bIns="45710" rtlCol="0" anchor="ctr"/>
          <a:lstStyle/>
          <a:p>
            <a:endParaRPr lang="ja-JP" altLang="en-US"/>
          </a:p>
        </p:txBody>
      </p:sp>
      <p:sp>
        <p:nvSpPr>
          <p:cNvPr id="5" name="ノート プレースホルダー 4"/>
          <p:cNvSpPr>
            <a:spLocks noGrp="1"/>
          </p:cNvSpPr>
          <p:nvPr>
            <p:ph type="body" sz="quarter" idx="3"/>
          </p:nvPr>
        </p:nvSpPr>
        <p:spPr>
          <a:xfrm>
            <a:off x="994401" y="3275851"/>
            <a:ext cx="7950543" cy="2680042"/>
          </a:xfrm>
          <a:prstGeom prst="rect">
            <a:avLst/>
          </a:prstGeom>
        </p:spPr>
        <p:txBody>
          <a:bodyPr vert="horz" lIns="91420" tIns="45710" rIns="91420"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65809"/>
            <a:ext cx="4306737" cy="341393"/>
          </a:xfrm>
          <a:prstGeom prst="rect">
            <a:avLst/>
          </a:prstGeom>
        </p:spPr>
        <p:txBody>
          <a:bodyPr vert="horz" lIns="91420" tIns="45710" rIns="91420"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7" y="6465809"/>
            <a:ext cx="4306737" cy="341393"/>
          </a:xfrm>
          <a:prstGeom prst="rect">
            <a:avLst/>
          </a:prstGeom>
        </p:spPr>
        <p:txBody>
          <a:bodyPr vert="horz" lIns="91420" tIns="45710" rIns="91420" bIns="45710" rtlCol="0" anchor="b"/>
          <a:lstStyle>
            <a:lvl1pPr algn="r">
              <a:defRPr sz="1200"/>
            </a:lvl1pPr>
          </a:lstStyle>
          <a:p>
            <a:fld id="{240186C4-0645-416D-8680-75241465200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F5AC9A-A334-4A3F-9CAC-C68AC8953652}"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F00200-79A8-486F-87A1-F6A95671D5E0}"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36CA8-A385-43F3-AF6E-EA2F9CF09334}"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675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355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224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931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116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521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172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6699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1862E-05F3-450A-BE77-85812C3AE5DC}"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224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254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177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BA17577-8BA3-460A-BCA4-FE6CB6AB9D16}" type="datetime1">
              <a:rPr kumimoji="1" lang="ja-JP" altLang="en-US" smtClean="0"/>
              <a:t>2024/10/3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F57367-740D-40F5-8EBE-4C835A0F6EB5}"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9DBDE4-8A30-451B-968E-05E1EB388907}" type="datetime1">
              <a:rPr kumimoji="1" lang="ja-JP" altLang="en-US" smtClean="0"/>
              <a:t>2024/10/3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DD28A1-FD81-42E1-B490-757919A606AC}" type="datetime1">
              <a:rPr kumimoji="1" lang="ja-JP" altLang="en-US" smtClean="0"/>
              <a:t>2024/10/3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1C9B30-30D7-4FD2-A5E1-24F7E0F30A06}" type="datetime1">
              <a:rPr kumimoji="1" lang="ja-JP" altLang="en-US" smtClean="0"/>
              <a:t>2024/10/3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856ACC-1F70-488C-BD29-B506FE8AB42E}"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956E41-8F9C-422E-B5CD-35DB285E0697}" type="datetime1">
              <a:rPr kumimoji="1" lang="ja-JP" altLang="en-US" smtClean="0"/>
              <a:t>2024/10/3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7123EF-99EE-48C5-BDFC-C9DEB5045231}"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DC05-B56F-44D0-9E78-A39663FB4610}" type="datetime1">
              <a:rPr kumimoji="1" lang="ja-JP" altLang="en-US" smtClean="0"/>
              <a:t>2024/10/3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123EF-99EE-48C5-BDFC-C9DEB504523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0364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正方形/長方形 3"/>
          <p:cNvSpPr/>
          <p:nvPr/>
        </p:nvSpPr>
        <p:spPr>
          <a:xfrm>
            <a:off x="1545758" y="942404"/>
            <a:ext cx="9212778" cy="4154984"/>
          </a:xfrm>
          <a:prstGeom prst="rect">
            <a:avLst/>
          </a:prstGeom>
          <a:noFill/>
        </p:spPr>
        <p:txBody>
          <a:bodyPr wrap="none" lIns="91440" tIns="45720" rIns="91440" bIns="45720">
            <a:spAutoFit/>
            <a:scene3d>
              <a:camera prst="orthographicFront"/>
              <a:lightRig rig="threePt" dir="t"/>
            </a:scene3d>
          </a:bodyPr>
          <a:lstStyle/>
          <a:p>
            <a:pPr algn="ctr"/>
            <a:r>
              <a:rPr lang="ja-JP" altLang="en-US" sz="8800" b="0" cap="none" spc="0" dirty="0">
                <a:solidFill>
                  <a:srgbClr val="0070C0"/>
                </a:solidFill>
                <a:effectLst>
                  <a:glow rad="139700">
                    <a:schemeClr val="accent4">
                      <a:satMod val="175000"/>
                      <a:alpha val="40000"/>
                    </a:schemeClr>
                  </a:glow>
                  <a:outerShdw blurRad="38100" dist="25400" dir="5400000" algn="ctr" rotWithShape="0">
                    <a:srgbClr val="6E747A">
                      <a:alpha val="43000"/>
                    </a:srgbClr>
                  </a:outerShdw>
                </a:effectLst>
                <a:latin typeface="HG明朝E" panose="02020909000000000000" charset="-128"/>
                <a:ea typeface="HG明朝E" panose="02020909000000000000" charset="-128"/>
              </a:rPr>
              <a:t>水産業支援ゲーム</a:t>
            </a:r>
            <a:endParaRPr lang="en-US" altLang="ja-JP" sz="8800" b="0" cap="none" spc="0" dirty="0">
              <a:solidFill>
                <a:srgbClr val="0070C0"/>
              </a:solidFill>
              <a:effectLst>
                <a:glow rad="139700">
                  <a:schemeClr val="accent4">
                    <a:satMod val="175000"/>
                    <a:alpha val="40000"/>
                  </a:schemeClr>
                </a:glow>
                <a:outerShdw blurRad="38100" dist="25400" dir="5400000" algn="ctr" rotWithShape="0">
                  <a:srgbClr val="6E747A">
                    <a:alpha val="43000"/>
                  </a:srgbClr>
                </a:outerShdw>
              </a:effectLst>
              <a:latin typeface="HG明朝E" panose="02020909000000000000" charset="-128"/>
              <a:ea typeface="HG明朝E" panose="02020909000000000000" charset="-128"/>
            </a:endParaRPr>
          </a:p>
          <a:p>
            <a:pPr algn="ctr"/>
            <a:endParaRPr lang="en-US" altLang="ja-JP" sz="8800" b="0" cap="none" spc="0" dirty="0">
              <a:solidFill>
                <a:srgbClr val="0070C0"/>
              </a:solidFill>
              <a:effectLst>
                <a:glow rad="139700">
                  <a:schemeClr val="accent4">
                    <a:satMod val="175000"/>
                    <a:alpha val="40000"/>
                  </a:schemeClr>
                </a:glow>
                <a:outerShdw blurRad="38100" dist="25400" dir="5400000" algn="ctr" rotWithShape="0">
                  <a:srgbClr val="6E747A">
                    <a:alpha val="43000"/>
                  </a:srgbClr>
                </a:outerShdw>
              </a:effectLst>
              <a:latin typeface="HG明朝E" panose="02020909000000000000" charset="-128"/>
              <a:ea typeface="HG明朝E" panose="02020909000000000000" charset="-128"/>
            </a:endParaRPr>
          </a:p>
          <a:p>
            <a:pPr algn="ctr"/>
            <a:endParaRPr lang="ja-JP" altLang="en-US" sz="8800" b="0" cap="none" spc="0" dirty="0">
              <a:solidFill>
                <a:srgbClr val="0070C0"/>
              </a:solidFill>
              <a:effectLst>
                <a:glow rad="139700">
                  <a:schemeClr val="accent4">
                    <a:satMod val="175000"/>
                    <a:alpha val="40000"/>
                  </a:schemeClr>
                </a:glow>
                <a:outerShdw blurRad="38100" dist="25400" dir="5400000" algn="ctr" rotWithShape="0">
                  <a:srgbClr val="6E747A">
                    <a:alpha val="43000"/>
                  </a:srgbClr>
                </a:outerShdw>
              </a:effectLst>
              <a:latin typeface="HG明朝E" panose="02020909000000000000" charset="-128"/>
              <a:ea typeface="HG明朝E" panose="02020909000000000000" charset="-128"/>
            </a:endParaRPr>
          </a:p>
        </p:txBody>
      </p:sp>
      <p:pic>
        <p:nvPicPr>
          <p:cNvPr id="2" name="図 1">
            <a:extLst>
              <a:ext uri="{FF2B5EF4-FFF2-40B4-BE49-F238E27FC236}">
                <a16:creationId xmlns:a16="http://schemas.microsoft.com/office/drawing/2014/main" id="{4AE9BF6B-027E-A17C-266B-85E39F10B9BD}"/>
              </a:ext>
            </a:extLst>
          </p:cNvPr>
          <p:cNvPicPr>
            <a:picLocks noChangeAspect="1"/>
          </p:cNvPicPr>
          <p:nvPr/>
        </p:nvPicPr>
        <p:blipFill>
          <a:blip r:embed="rId2"/>
          <a:stretch>
            <a:fillRect/>
          </a:stretch>
        </p:blipFill>
        <p:spPr>
          <a:xfrm>
            <a:off x="3811076" y="3699383"/>
            <a:ext cx="4189923" cy="279601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130704" y="951315"/>
            <a:ext cx="9930591" cy="769441"/>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サンマがたくさん獲れて大人気！！</a:t>
            </a:r>
          </a:p>
        </p:txBody>
      </p:sp>
      <p:sp>
        <p:nvSpPr>
          <p:cNvPr id="6" name="テキスト ボックス 5"/>
          <p:cNvSpPr txBox="1"/>
          <p:nvPr/>
        </p:nvSpPr>
        <p:spPr>
          <a:xfrm>
            <a:off x="1834580" y="2183030"/>
            <a:ext cx="9220217"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BIZ UDPゴシック"/>
                <a:ea typeface="BIZ UDPゴシック"/>
                <a:cs typeface="+mn-cs"/>
              </a:rPr>
              <a:t>今年は、日本に近い太平洋の西側に大きいサンマが分布していたから大きいサンマがたくさんとれて、その漁獲量は２０２３年の１４０倍！</a:t>
            </a:r>
            <a:endParaRPr kumimoji="1" lang="ja-JP" alt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a:cs typeface="+mn-cs"/>
            </a:endParaRPr>
          </a:p>
        </p:txBody>
      </p:sp>
      <p:sp>
        <p:nvSpPr>
          <p:cNvPr id="7" name="矢印: 右 6"/>
          <p:cNvSpPr/>
          <p:nvPr/>
        </p:nvSpPr>
        <p:spPr>
          <a:xfrm>
            <a:off x="799450" y="2602225"/>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567846" y="3561903"/>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3" name="正方形/長方形 10"/>
          <p:cNvSpPr/>
          <p:nvPr/>
        </p:nvSpPr>
        <p:spPr>
          <a:xfrm>
            <a:off x="72369" y="54547"/>
            <a:ext cx="8410908" cy="646331"/>
          </a:xfrm>
          <a:prstGeom prst="rect">
            <a:avLst/>
          </a:prstGeom>
          <a:noFill/>
        </p:spPr>
        <p:txBody>
          <a:bodyPr wrap="square" lIns="91440" tIns="45720" rIns="91440" bIns="45720" anchor="t">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rPr>
              <a:t>⑧喜びイベント　</a:t>
            </a:r>
          </a:p>
        </p:txBody>
      </p:sp>
      <p:sp>
        <p:nvSpPr>
          <p:cNvPr id="5" name="正方形/長方形 1"/>
          <p:cNvSpPr/>
          <p:nvPr/>
        </p:nvSpPr>
        <p:spPr>
          <a:xfrm>
            <a:off x="801128" y="4749829"/>
            <a:ext cx="10666803" cy="1200329"/>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サンマがたくさん獲れて国民がハッピー！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「生産者支援」に4000PTS以上→「政府資金」に主催者から4000PTSゲット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「生産者支援」に4000PTS未満→「政府資金」に主催者から2000PTSゲット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94C9EA-CF91-30C8-BCF7-7D0BEA7B8DC1}"/>
              </a:ext>
            </a:extLst>
          </p:cNvPr>
          <p:cNvSpPr txBox="1"/>
          <p:nvPr/>
        </p:nvSpPr>
        <p:spPr>
          <a:xfrm>
            <a:off x="902215" y="730580"/>
            <a:ext cx="9846987" cy="132343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mn-cs"/>
              </a:rPr>
              <a:t>近くの国の船が日本の近海の魚を根こそぎとっていった。</a:t>
            </a:r>
            <a:endParaRPr kumimoji="1" lang="ja-JP" altLang="en-US" sz="40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cs typeface="Calibri"/>
            </a:endParaRPr>
          </a:p>
        </p:txBody>
      </p:sp>
      <p:sp>
        <p:nvSpPr>
          <p:cNvPr id="5" name="テキスト ボックス 4">
            <a:extLst>
              <a:ext uri="{FF2B5EF4-FFF2-40B4-BE49-F238E27FC236}">
                <a16:creationId xmlns:a16="http://schemas.microsoft.com/office/drawing/2014/main" id="{AE0D074B-1F1D-52E3-EB7B-F7330D3FA0DD}"/>
              </a:ext>
            </a:extLst>
          </p:cNvPr>
          <p:cNvSpPr txBox="1"/>
          <p:nvPr/>
        </p:nvSpPr>
        <p:spPr>
          <a:xfrm>
            <a:off x="2138148" y="2291952"/>
            <a:ext cx="892804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a:cs typeface="+mn-cs"/>
              </a:rPr>
              <a:t>近くの国の船が日本の近海で魚をとっていったことにより、今年はあまり魚が取れない事態に。輸入を増やすことになり、魚の品質が落ちている。各地の名産の魚等もとられてしまって、収入が減っている。</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a:cs typeface="Calibri"/>
            </a:endParaRPr>
          </a:p>
        </p:txBody>
      </p:sp>
      <p:sp>
        <p:nvSpPr>
          <p:cNvPr id="11" name="テキスト ボックス 10">
            <a:extLst>
              <a:ext uri="{FF2B5EF4-FFF2-40B4-BE49-F238E27FC236}">
                <a16:creationId xmlns:a16="http://schemas.microsoft.com/office/drawing/2014/main" id="{AFDE4B5B-3FCE-181F-F3B1-92B31576D190}"/>
              </a:ext>
            </a:extLst>
          </p:cNvPr>
          <p:cNvSpPr txBox="1"/>
          <p:nvPr/>
        </p:nvSpPr>
        <p:spPr>
          <a:xfrm rot="5400000">
            <a:off x="5709834" y="3212549"/>
            <a:ext cx="614856" cy="1495661"/>
          </a:xfrm>
          <a:prstGeom prst="rightArrow">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F87803C-85F4-99BD-ADEA-55D48E504693}"/>
              </a:ext>
            </a:extLst>
          </p:cNvPr>
          <p:cNvSpPr txBox="1"/>
          <p:nvPr/>
        </p:nvSpPr>
        <p:spPr>
          <a:xfrm>
            <a:off x="745603" y="2291952"/>
            <a:ext cx="1270979" cy="1015663"/>
          </a:xfrm>
          <a:prstGeom prst="rightArrow">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EDAB064D-6787-4C99-95B8-7FB4D2BC7232}"/>
              </a:ext>
            </a:extLst>
          </p:cNvPr>
          <p:cNvSpPr txBox="1"/>
          <p:nvPr/>
        </p:nvSpPr>
        <p:spPr>
          <a:xfrm>
            <a:off x="172450" y="109174"/>
            <a:ext cx="111602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a:cs typeface="+mn-cs"/>
              </a:rPr>
              <a:t>⑨残念イベント</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a:cs typeface="Calibri"/>
            </a:endParaRPr>
          </a:p>
        </p:txBody>
      </p:sp>
      <p:sp>
        <p:nvSpPr>
          <p:cNvPr id="6" name="正方形/長方形 5">
            <a:extLst>
              <a:ext uri="{FF2B5EF4-FFF2-40B4-BE49-F238E27FC236}">
                <a16:creationId xmlns:a16="http://schemas.microsoft.com/office/drawing/2014/main" id="{F3551A1D-9F16-16A1-C396-92CAFA116F05}"/>
              </a:ext>
            </a:extLst>
          </p:cNvPr>
          <p:cNvSpPr/>
          <p:nvPr/>
        </p:nvSpPr>
        <p:spPr>
          <a:xfrm>
            <a:off x="305975" y="4566048"/>
            <a:ext cx="11580049" cy="1631216"/>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lIns="91440" tIns="45720" rIns="91440" bIns="45720" anchor="t">
            <a:spAutoFit/>
          </a:bodyPr>
          <a:lstStyle/>
          <a:p>
            <a:pPr lvl="0">
              <a:defRPr/>
            </a:pP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海外からもっと輸入しなければいけなくなった。近くの国との交渉も粘り強くしなければならない。</a:t>
            </a:r>
            <a:endParaRPr lang="en-US" altLang="ja-JP" sz="2000" dirty="0">
              <a:solidFill>
                <a:prstClr val="black"/>
              </a:solidFill>
              <a:latin typeface="BIZ UDPゴシック" panose="020B0400000000000000" pitchFamily="50" charset="-128"/>
              <a:ea typeface="BIZ UDPゴシック" panose="020B0400000000000000" pitchFamily="50" charset="-128"/>
              <a:cs typeface="Calibri"/>
            </a:endParaRPr>
          </a:p>
          <a:p>
            <a:pPr lvl="0">
              <a:defRPr/>
            </a:pPr>
            <a:endParaRPr lang="ja-JP" altLang="en-US" sz="2000" dirty="0">
              <a:solidFill>
                <a:prstClr val="black"/>
              </a:solidFill>
              <a:latin typeface="BIZ UDPゴシック" panose="020B0400000000000000" pitchFamily="50" charset="-128"/>
              <a:ea typeface="BIZ UDPゴシック" panose="020B0400000000000000" pitchFamily="50" charset="-128"/>
              <a:cs typeface="Calibri"/>
            </a:endParaRPr>
          </a:p>
          <a:p>
            <a:pPr lvl="0">
              <a:defRPr/>
            </a:pP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「海外支援」が</a:t>
            </a:r>
            <a:r>
              <a:rPr lang="en-US" altLang="ja-JP" sz="2000" dirty="0">
                <a:solidFill>
                  <a:prstClr val="black"/>
                </a:solidFill>
                <a:latin typeface="BIZ UDPゴシック" panose="020B0400000000000000" pitchFamily="50" charset="-128"/>
                <a:ea typeface="BIZ UDPゴシック" panose="020B0400000000000000" pitchFamily="50" charset="-128"/>
                <a:cs typeface="Calibri"/>
              </a:rPr>
              <a:t>5</a:t>
            </a: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000PTS以上　→　「政府資金」から１０００</a:t>
            </a:r>
            <a:r>
              <a:rPr lang="en-US" altLang="ja-JP" sz="2000" dirty="0">
                <a:solidFill>
                  <a:prstClr val="black"/>
                </a:solidFill>
                <a:latin typeface="BIZ UDPゴシック" panose="020B0400000000000000" pitchFamily="50" charset="-128"/>
                <a:ea typeface="BIZ UDPゴシック" panose="020B0400000000000000" pitchFamily="50" charset="-128"/>
                <a:cs typeface="Calibri"/>
              </a:rPr>
              <a:t>PTS</a:t>
            </a: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没収</a:t>
            </a:r>
          </a:p>
          <a:p>
            <a:pPr lvl="0">
              <a:defRPr/>
            </a:pP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「海外支援」が</a:t>
            </a:r>
            <a:r>
              <a:rPr lang="en-US" altLang="ja-JP" sz="2000" dirty="0">
                <a:solidFill>
                  <a:prstClr val="black"/>
                </a:solidFill>
                <a:latin typeface="BIZ UDPゴシック" panose="020B0400000000000000" pitchFamily="50" charset="-128"/>
                <a:ea typeface="BIZ UDPゴシック" panose="020B0400000000000000" pitchFamily="50" charset="-128"/>
                <a:cs typeface="Calibri"/>
              </a:rPr>
              <a:t>5</a:t>
            </a: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000PTS未満　→　「政府資金」から３０００PTS没収</a:t>
            </a:r>
            <a:endParaRPr lang="en-US" altLang="ja-JP" sz="2000" dirty="0">
              <a:solidFill>
                <a:prstClr val="black"/>
              </a:solidFill>
              <a:latin typeface="BIZ UDPゴシック" panose="020B0400000000000000" pitchFamily="50" charset="-128"/>
              <a:ea typeface="BIZ UDPゴシック" panose="020B0400000000000000" pitchFamily="50" charset="-128"/>
              <a:cs typeface="Calibri"/>
            </a:endParaRPr>
          </a:p>
          <a:p>
            <a:pPr lvl="0">
              <a:defRPr/>
            </a:pPr>
            <a:r>
              <a:rPr lang="ja-JP" altLang="en-US" sz="2000" dirty="0">
                <a:solidFill>
                  <a:prstClr val="black"/>
                </a:solidFill>
                <a:latin typeface="BIZ UDPゴシック" panose="020B0400000000000000" pitchFamily="50" charset="-128"/>
                <a:ea typeface="BIZ UDPゴシック" panose="020B0400000000000000" pitchFamily="50" charset="-128"/>
                <a:cs typeface="Calibri"/>
              </a:rPr>
              <a:t>　　　　　　　　　　　　　　　　　　　　　　　　　</a:t>
            </a:r>
            <a:r>
              <a:rPr lang="ja-JP" altLang="en-US" dirty="0">
                <a:solidFill>
                  <a:prstClr val="black"/>
                </a:solidFill>
                <a:latin typeface="BIZ UDPゴシック" panose="020B0400000000000000" pitchFamily="50" charset="-128"/>
                <a:ea typeface="BIZ UDPゴシック" panose="020B0400000000000000" pitchFamily="50" charset="-128"/>
                <a:cs typeface="Calibri"/>
              </a:rPr>
              <a:t>（「政府資金」が底をついた場合は、ほかの支援から支払う）</a:t>
            </a:r>
            <a:endParaRPr lang="ja-JP" altLang="en-US" sz="2000" dirty="0">
              <a:solidFill>
                <a:prstClr val="black"/>
              </a:solidFill>
              <a:latin typeface="BIZ UDPゴシック" panose="020B0400000000000000" pitchFamily="50" charset="-128"/>
              <a:ea typeface="BIZ UDPゴシック" panose="020B0400000000000000" pitchFamily="50" charset="-128"/>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48335" y="918845"/>
            <a:ext cx="10738485" cy="1446550"/>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漁業イベントに全国各地から希望者が集まり大盛況！</a:t>
            </a:r>
            <a:endParaRPr kumimoji="1" lang="en-US" altLang="ja-JP"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endParaRPr>
          </a:p>
        </p:txBody>
      </p:sp>
      <p:sp>
        <p:nvSpPr>
          <p:cNvPr id="6" name="テキスト ボックス 5"/>
          <p:cNvSpPr txBox="1"/>
          <p:nvPr/>
        </p:nvSpPr>
        <p:spPr>
          <a:xfrm>
            <a:off x="1784412" y="2547071"/>
            <a:ext cx="9392574" cy="12096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cs typeface="+mn-cs"/>
              </a:rPr>
              <a:t>釣りを体験してもらったり、とれたての魚をさばいて食べてもらうイベントを地域で開催。体験した人たちからも好評で、漁業への理解が進んだ。あとつぎ不足解消に向けて前進！</a:t>
            </a:r>
          </a:p>
        </p:txBody>
      </p:sp>
      <p:sp>
        <p:nvSpPr>
          <p:cNvPr id="7" name="矢印: 右 6"/>
          <p:cNvSpPr/>
          <p:nvPr/>
        </p:nvSpPr>
        <p:spPr>
          <a:xfrm>
            <a:off x="824434" y="2786984"/>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741287" y="3804106"/>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3" name="正方形/長方形 10"/>
          <p:cNvSpPr/>
          <p:nvPr/>
        </p:nvSpPr>
        <p:spPr>
          <a:xfrm>
            <a:off x="158982" y="173067"/>
            <a:ext cx="3416320" cy="646331"/>
          </a:xfrm>
          <a:prstGeom prst="rect">
            <a:avLst/>
          </a:prstGeom>
          <a:noFill/>
        </p:spPr>
        <p:txBody>
          <a:bodyPr wrap="none" lIns="91440" tIns="45720" rIns="91440" bIns="45720" anchor="t">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rPr>
              <a:t>⑩喜びイベント</a:t>
            </a:r>
            <a:endParaRPr kumimoji="1" lang="ja-JP" altLang="en-US" sz="3200" b="0"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endParaRPr>
          </a:p>
        </p:txBody>
      </p:sp>
      <p:sp>
        <p:nvSpPr>
          <p:cNvPr id="5" name="正方形/長方形 1"/>
          <p:cNvSpPr/>
          <p:nvPr/>
        </p:nvSpPr>
        <p:spPr>
          <a:xfrm>
            <a:off x="457200" y="4923492"/>
            <a:ext cx="11413957" cy="1015663"/>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港の近くの地域が注目され、漁師のみんなや魚料理の店、かまぼこ工場などが元気に！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「生産者支援」「流通支援」合わせて5000PTS以上　→　「政府資金」に主催者から</a:t>
            </a:r>
            <a:r>
              <a:rPr kumimoji="1" lang="en-US" altLang="ja-JP"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5000</a:t>
            </a: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PTSゲット</a:t>
            </a:r>
            <a:endPar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a:p>
            <a:pPr lvl="0">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「生産者支援」</a:t>
            </a:r>
            <a:r>
              <a:rPr lang="ja-JP" altLang="en-US" sz="2000" dirty="0">
                <a:ln w="0"/>
                <a:solidFill>
                  <a:prstClr val="black"/>
                </a:solidFill>
                <a:effectLst>
                  <a:outerShdw blurRad="38100" dist="19050" dir="2700000" algn="tl" rotWithShape="0">
                    <a:prstClr val="black">
                      <a:alpha val="40000"/>
                    </a:prstClr>
                  </a:outerShdw>
                </a:effectLst>
                <a:latin typeface="ＤＦ平成ゴシック体W5" panose="020B0509000000000000" pitchFamily="49" charset="-128"/>
                <a:ea typeface="ＤＦ平成ゴシック体W5"/>
                <a:sym typeface="+mn-ea"/>
              </a:rPr>
              <a:t>「流通支援」合わせて</a:t>
            </a: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5000PTS未満　→　「政府資金」に主催者から</a:t>
            </a:r>
            <a:r>
              <a:rPr kumimoji="1" lang="en-US" altLang="ja-JP"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2000</a:t>
            </a: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PTSゲット</a:t>
            </a:r>
            <a:endPar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9863" y="-56570"/>
            <a:ext cx="11892274" cy="690958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「水産業支援ゲーム」概要</a:t>
            </a:r>
            <a:endParaRPr kumimoji="1" lang="en-US" altLang="ja-JP" sz="28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○作成</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・ルールの大枠は授業者が作る。</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・ゲーム中で発生する「イベント（喜びイベントと残念イベント）」を子どもたちが考える。</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　→</a:t>
            </a:r>
            <a:r>
              <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PP</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のフォーマットをタブレット上で各自書き換える。</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・基本的にペアで作り、４人班の中で１人が主催者（親）になり、３人がプレイ（競う）システム。</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・イメージ的には「人生ゲーム」「すごろく」→ハッピーな「解決」を目指すゲーム。</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○ルール</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a:t>
            </a:r>
            <a:r>
              <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3</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人のプレイヤーは</a:t>
            </a:r>
            <a:r>
              <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10,000</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PTSをそれぞれ政府資金として持って、「政府」の立場でゲームに臨む。</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　PTSはお札のようなカードを使用。手元の政府支援戦略シートにお札カードを置く。</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・人生ゲームやすごろくのようなボードのスタートにおはじきを置き、サイコロ（出目は１～３）を</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　振って進んでいく。</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・スタート前に、プレイヤーは</a:t>
            </a:r>
            <a:r>
              <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10,000</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PTSを「生産者支援」「流通支援」「海外支援」「政府資金」</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　に振り分ける。途中で１回支援配分の見直しができる。</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・進んだ先に「イベント」が現れる。各支援の軽重によって</a:t>
            </a:r>
            <a:r>
              <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PTS</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をもらえたり失ったりしていく。</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a:t>
            </a:r>
            <a:r>
              <a:rPr kumimoji="1" lang="ja-JP" altLang="en-US" sz="21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イベント」は１０個あり、イベント</a:t>
            </a: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に合わせて資金を増減しながらゴールを目指す。</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・ゴールすると主催者から賞金が配られ、残っている「政府資金（賞金を含む）」の多さで最終順</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　位が決まる。</a:t>
            </a:r>
            <a:endParaRPr kumimoji="1" lang="en-US" altLang="ja-JP"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ＨＰ平成明朝体W7" panose="02020700000000000000" pitchFamily="18" charset="-128"/>
                <a:ea typeface="ＤＨＰ平成明朝体W7" panose="02020700000000000000" pitchFamily="18" charset="-128"/>
                <a:cs typeface="+mn-cs"/>
              </a:rPr>
              <a:t>・ルールは話し合い、面白くしていく。</a:t>
            </a:r>
          </a:p>
        </p:txBody>
      </p:sp>
      <p:grpSp>
        <p:nvGrpSpPr>
          <p:cNvPr id="26" name="グループ化 25">
            <a:extLst>
              <a:ext uri="{FF2B5EF4-FFF2-40B4-BE49-F238E27FC236}">
                <a16:creationId xmlns:a16="http://schemas.microsoft.com/office/drawing/2014/main" id="{68216EB1-B9BE-2D98-4E8A-BD52B0D94777}"/>
              </a:ext>
            </a:extLst>
          </p:cNvPr>
          <p:cNvGrpSpPr/>
          <p:nvPr/>
        </p:nvGrpSpPr>
        <p:grpSpPr>
          <a:xfrm>
            <a:off x="9710986" y="182049"/>
            <a:ext cx="1553475" cy="1055544"/>
            <a:chOff x="10349491" y="2121208"/>
            <a:chExt cx="1319542" cy="862140"/>
          </a:xfrm>
        </p:grpSpPr>
        <p:pic>
          <p:nvPicPr>
            <p:cNvPr id="23" name="図 22">
              <a:extLst>
                <a:ext uri="{FF2B5EF4-FFF2-40B4-BE49-F238E27FC236}">
                  <a16:creationId xmlns:a16="http://schemas.microsoft.com/office/drawing/2014/main" id="{7BE063BC-9115-24D3-FE02-F5A5663ACB8F}"/>
                </a:ext>
              </a:extLst>
            </p:cNvPr>
            <p:cNvPicPr>
              <a:picLocks noChangeAspect="1"/>
            </p:cNvPicPr>
            <p:nvPr/>
          </p:nvPicPr>
          <p:blipFill>
            <a:blip r:embed="rId2"/>
            <a:stretch>
              <a:fillRect/>
            </a:stretch>
          </p:blipFill>
          <p:spPr>
            <a:xfrm>
              <a:off x="10349491" y="2121208"/>
              <a:ext cx="1022806" cy="549595"/>
            </a:xfrm>
            <a:prstGeom prst="rect">
              <a:avLst/>
            </a:prstGeom>
          </p:spPr>
        </p:pic>
        <p:pic>
          <p:nvPicPr>
            <p:cNvPr id="24" name="図 23">
              <a:extLst>
                <a:ext uri="{FF2B5EF4-FFF2-40B4-BE49-F238E27FC236}">
                  <a16:creationId xmlns:a16="http://schemas.microsoft.com/office/drawing/2014/main" id="{91B45624-B723-532D-9705-14E357B94471}"/>
                </a:ext>
              </a:extLst>
            </p:cNvPr>
            <p:cNvPicPr>
              <a:picLocks noChangeAspect="1"/>
            </p:cNvPicPr>
            <p:nvPr/>
          </p:nvPicPr>
          <p:blipFill>
            <a:blip r:embed="rId2"/>
            <a:stretch>
              <a:fillRect/>
            </a:stretch>
          </p:blipFill>
          <p:spPr>
            <a:xfrm>
              <a:off x="10501891" y="2273608"/>
              <a:ext cx="1022806" cy="549595"/>
            </a:xfrm>
            <a:prstGeom prst="rect">
              <a:avLst/>
            </a:prstGeom>
          </p:spPr>
        </p:pic>
        <p:pic>
          <p:nvPicPr>
            <p:cNvPr id="25" name="図 24">
              <a:extLst>
                <a:ext uri="{FF2B5EF4-FFF2-40B4-BE49-F238E27FC236}">
                  <a16:creationId xmlns:a16="http://schemas.microsoft.com/office/drawing/2014/main" id="{3CF704B2-8F7A-66D1-7F45-7DF7FAB6D8F3}"/>
                </a:ext>
              </a:extLst>
            </p:cNvPr>
            <p:cNvPicPr>
              <a:picLocks noChangeAspect="1"/>
            </p:cNvPicPr>
            <p:nvPr/>
          </p:nvPicPr>
          <p:blipFill>
            <a:blip r:embed="rId2"/>
            <a:stretch>
              <a:fillRect/>
            </a:stretch>
          </p:blipFill>
          <p:spPr>
            <a:xfrm>
              <a:off x="10646227" y="2433753"/>
              <a:ext cx="1022806" cy="549595"/>
            </a:xfrm>
            <a:prstGeom prst="rect">
              <a:avLst/>
            </a:prstGeom>
          </p:spPr>
        </p:pic>
      </p:grpSp>
    </p:spTree>
    <p:extLst>
      <p:ext uri="{BB962C8B-B14F-4D97-AF65-F5344CB8AC3E}">
        <p14:creationId xmlns:p14="http://schemas.microsoft.com/office/powerpoint/2010/main" val="427071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15215" y="734275"/>
            <a:ext cx="10466772" cy="707886"/>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魚離れにより、魚の需要が低下してしまった</a:t>
            </a:r>
            <a:endParaRPr kumimoji="1" lang="en-US" altLang="ja-JP"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
        <p:nvSpPr>
          <p:cNvPr id="6" name="テキスト ボックス 5"/>
          <p:cNvSpPr txBox="1"/>
          <p:nvPr/>
        </p:nvSpPr>
        <p:spPr>
          <a:xfrm>
            <a:off x="1727659" y="1693126"/>
            <a:ext cx="10110880" cy="187743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a:ea typeface="游ゴシック"/>
                <a:cs typeface="+mn-cs"/>
              </a:rPr>
              <a:t>日本での魚介類の消費が減少し、肉類の消費量が増加している。これによって、水産業全体の需要が低下し、魚が余る問題も発生。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7" name="矢印: 右 6"/>
          <p:cNvSpPr/>
          <p:nvPr/>
        </p:nvSpPr>
        <p:spPr>
          <a:xfrm>
            <a:off x="718870" y="2090306"/>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520379" y="3305927"/>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1" name="正方形/長方形 10"/>
          <p:cNvSpPr/>
          <p:nvPr/>
        </p:nvSpPr>
        <p:spPr>
          <a:xfrm>
            <a:off x="187779" y="87944"/>
            <a:ext cx="3416320" cy="646331"/>
          </a:xfrm>
          <a:prstGeom prst="rect">
            <a:avLst/>
          </a:prstGeom>
          <a:noFill/>
        </p:spPr>
        <p:txBody>
          <a:bodyPr wrap="none" lIns="91440" tIns="45720" rIns="91440" bIns="45720" anchor="t">
            <a:spAutoFit/>
            <a:scene3d>
              <a:camera prst="orthographicFront"/>
              <a:lightRig rig="threePt" dir="t"/>
            </a:scene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a:cs typeface="+mn-cs"/>
              </a:rPr>
              <a:t>①残念イベント</a:t>
            </a:r>
            <a:endPar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panose="020B0400000000000000" pitchFamily="50" charset="-128"/>
              <a:cs typeface="+mn-cs"/>
            </a:endParaRPr>
          </a:p>
        </p:txBody>
      </p:sp>
      <p:sp>
        <p:nvSpPr>
          <p:cNvPr id="12" name="正方形/長方形 11"/>
          <p:cNvSpPr/>
          <p:nvPr/>
        </p:nvSpPr>
        <p:spPr>
          <a:xfrm>
            <a:off x="482488" y="4399286"/>
            <a:ext cx="11356051" cy="184665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加工品の品質向上、流通や保存方法の改善が必要になった。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「流通支援」</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000PTS以上　→　「政府資金」そのまま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「流通支援」</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000PTS未満　→　「流通支援」が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　　　　　　　　　　　　　　　　なるように「政府資金」から支出する</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（「政府資金」が底をついた場合は、ほかの支援予算から移動する）</a:t>
            </a:r>
            <a:endPar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15215" y="734275"/>
            <a:ext cx="8400974" cy="769441"/>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円安で水産物の輸入が大打撃　</a:t>
            </a:r>
            <a:endParaRPr kumimoji="1" lang="en-US" altLang="ja-JP"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
        <p:nvSpPr>
          <p:cNvPr id="6" name="テキスト ボックス 5"/>
          <p:cNvSpPr txBox="1"/>
          <p:nvPr/>
        </p:nvSpPr>
        <p:spPr>
          <a:xfrm>
            <a:off x="1661412" y="1712353"/>
            <a:ext cx="9392574" cy="15696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円安でドルが高くなり、輸入のための予定金額を大幅に上回った。　　　　　　　　　　　　　　　　　それにより魚の仕入れ量が減り、スーパーなどでの販売価格が上昇し、一般市民は魚をいつものようには買えなくなってしまった。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7" name="矢印: 右 6"/>
          <p:cNvSpPr/>
          <p:nvPr/>
        </p:nvSpPr>
        <p:spPr>
          <a:xfrm>
            <a:off x="711886" y="2045767"/>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1" name="正方形/長方形 10"/>
          <p:cNvSpPr/>
          <p:nvPr/>
        </p:nvSpPr>
        <p:spPr>
          <a:xfrm>
            <a:off x="137237" y="87944"/>
            <a:ext cx="6753041" cy="646331"/>
          </a:xfrm>
          <a:prstGeom prst="rect">
            <a:avLst/>
          </a:prstGeom>
          <a:noFill/>
        </p:spPr>
        <p:txBody>
          <a:bodyPr wrap="square" lIns="91440" tIns="45720" rIns="91440" bIns="45720" anchor="t">
            <a:spAutoFit/>
            <a:scene3d>
              <a:camera prst="orthographicFront"/>
              <a:lightRig rig="threePt" dir="t"/>
            </a:scene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a:cs typeface="+mn-cs"/>
              </a:rPr>
              <a:t>②残念イベント</a:t>
            </a:r>
            <a:endPar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panose="020B0400000000000000" pitchFamily="50" charset="-128"/>
              <a:cs typeface="+mn-cs"/>
            </a:endParaRPr>
          </a:p>
        </p:txBody>
      </p:sp>
      <p:sp>
        <p:nvSpPr>
          <p:cNvPr id="12" name="正方形/長方形 11"/>
          <p:cNvSpPr/>
          <p:nvPr/>
        </p:nvSpPr>
        <p:spPr>
          <a:xfrm>
            <a:off x="417974" y="4583979"/>
            <a:ext cx="1135605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魚を買うために海外へ支払う金額が増えたので輸入業者を支援。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「海外支援」</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3000</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PTS以上　→　「政府資金」そのまま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「海外支援」</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3000</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PTS未満　→　「海外支援」が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3000PTS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　　　　　　　　　　　　　　　　なるように「政府資金」から支出する</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sym typeface="+mn-ea"/>
              </a:rPr>
              <a:t>（「政府資金」が底をついた場合は、ほかの予算から移動する）</a:t>
            </a:r>
            <a:endPar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
        <p:nvSpPr>
          <p:cNvPr id="3" name="矢印: 下 2">
            <a:extLst>
              <a:ext uri="{FF2B5EF4-FFF2-40B4-BE49-F238E27FC236}">
                <a16:creationId xmlns:a16="http://schemas.microsoft.com/office/drawing/2014/main" id="{98521625-B869-4C79-B790-504E95F1BD86}"/>
              </a:ext>
            </a:extLst>
          </p:cNvPr>
          <p:cNvSpPr/>
          <p:nvPr/>
        </p:nvSpPr>
        <p:spPr>
          <a:xfrm>
            <a:off x="5136158" y="3490650"/>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15215" y="734275"/>
            <a:ext cx="10466772" cy="769441"/>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地球温暖化のせいで魚の大移動！？</a:t>
            </a:r>
          </a:p>
        </p:txBody>
      </p:sp>
      <p:sp>
        <p:nvSpPr>
          <p:cNvPr id="6" name="テキスト ボックス 5"/>
          <p:cNvSpPr txBox="1"/>
          <p:nvPr/>
        </p:nvSpPr>
        <p:spPr>
          <a:xfrm>
            <a:off x="1770179" y="1842936"/>
            <a:ext cx="9392574" cy="193899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近年、各地で漁獲量が減少している。10年ほど前とくらべてみると函館のスルメイカは10分の1、岩手県のサケは４６分の1にまで減っている。このままでは地球温暖化のせいで、魚がどんどん減っていってしまう。</a:t>
            </a:r>
            <a:endParaRPr kumimoji="1" lang="ja-JP" altLang="en-US" sz="2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游ゴシック"/>
              <a:ea typeface="BIZ UDPゴシック"/>
              <a:cs typeface="+mn-cs"/>
            </a:endParaRPr>
          </a:p>
        </p:txBody>
      </p:sp>
      <p:sp>
        <p:nvSpPr>
          <p:cNvPr id="7" name="矢印: 右 6"/>
          <p:cNvSpPr/>
          <p:nvPr/>
        </p:nvSpPr>
        <p:spPr>
          <a:xfrm>
            <a:off x="815215" y="2272522"/>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512361" y="3217053"/>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1" name="正方形/長方形 10"/>
          <p:cNvSpPr/>
          <p:nvPr/>
        </p:nvSpPr>
        <p:spPr>
          <a:xfrm>
            <a:off x="91071" y="11833"/>
            <a:ext cx="11751984" cy="646331"/>
          </a:xfrm>
          <a:prstGeom prst="rect">
            <a:avLst/>
          </a:prstGeom>
          <a:noFill/>
        </p:spPr>
        <p:txBody>
          <a:bodyPr wrap="square" lIns="91440" tIns="45720" rIns="91440" bIns="45720" anchor="t">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a:cs typeface="+mn-cs"/>
              </a:rPr>
              <a:t>③残念イベント</a:t>
            </a:r>
          </a:p>
        </p:txBody>
      </p:sp>
      <p:sp>
        <p:nvSpPr>
          <p:cNvPr id="12" name="正方形/長方形 11"/>
          <p:cNvSpPr/>
          <p:nvPr/>
        </p:nvSpPr>
        <p:spPr>
          <a:xfrm>
            <a:off x="417974" y="4043941"/>
            <a:ext cx="11356051"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そこでスーパーや飲食店では、馴染みのない魚を食べてもらい新しい食文化を作ろうとしている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「流通支援」3000PTS以上→　「政府資金」は変わらない</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「流通支援」3000PTS未満</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　→　政府資金から「流通支援」が3000PTSになるように支出する</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　（「政府資金」が底をついた場合はほかの予算から移動する）</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990792" y="831593"/>
            <a:ext cx="9930591" cy="769441"/>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今年は魚がたくさんとれている！</a:t>
            </a:r>
          </a:p>
        </p:txBody>
      </p:sp>
      <p:sp>
        <p:nvSpPr>
          <p:cNvPr id="6" name="テキスト ボックス 5"/>
          <p:cNvSpPr txBox="1"/>
          <p:nvPr/>
        </p:nvSpPr>
        <p:spPr>
          <a:xfrm>
            <a:off x="1902098" y="1767732"/>
            <a:ext cx="9392574"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a:cs typeface="+mn-cs"/>
              </a:rPr>
              <a:t>寒流と暖流がぶつかる海に魚がたくさんいる。プランクトンが育ち、魚が豊漁に。エルニーニョ現象やラニーニャ現象の影響が今年は少なく、例年並みにとれて魚が安く！</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a:cs typeface="+mn-cs"/>
            </a:endParaRPr>
          </a:p>
        </p:txBody>
      </p:sp>
      <p:sp>
        <p:nvSpPr>
          <p:cNvPr id="7" name="矢印: 右 6"/>
          <p:cNvSpPr/>
          <p:nvPr/>
        </p:nvSpPr>
        <p:spPr>
          <a:xfrm>
            <a:off x="809096" y="2054574"/>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767330" y="3161971"/>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3" name="正方形/長方形 10"/>
          <p:cNvSpPr/>
          <p:nvPr/>
        </p:nvSpPr>
        <p:spPr>
          <a:xfrm>
            <a:off x="198494" y="107284"/>
            <a:ext cx="7521570" cy="1200329"/>
          </a:xfrm>
          <a:prstGeom prst="rect">
            <a:avLst/>
          </a:prstGeom>
          <a:noFill/>
        </p:spPr>
        <p:txBody>
          <a:bodyPr wrap="square" lIns="91440" tIns="45720" rIns="91440" bIns="45720" anchor="t">
            <a:spAutoFit/>
            <a:scene3d>
              <a:camera prst="orthographicFront"/>
              <a:lightRig rig="threePt" dir="t"/>
            </a:scene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rPr>
              <a:t>④喜びイベント</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endParaRPr>
          </a:p>
        </p:txBody>
      </p:sp>
      <p:sp>
        <p:nvSpPr>
          <p:cNvPr id="5" name="正方形/長方形 1"/>
          <p:cNvSpPr/>
          <p:nvPr/>
        </p:nvSpPr>
        <p:spPr>
          <a:xfrm>
            <a:off x="696410" y="4672486"/>
            <a:ext cx="11021817" cy="1938992"/>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魚がたくさんとれて嬉しい！いっぱい食べよう！税収もアップ！</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サイコロをふって</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　　「１」が出たら「政府資金」に主催者から</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1000PTS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ゲット</a:t>
            </a:r>
          </a:p>
          <a:p>
            <a:pPr>
              <a:defRPr/>
            </a:pPr>
            <a:r>
              <a:rPr lang="ja-JP" altLang="en-US" sz="2400" dirty="0">
                <a:ln w="0"/>
                <a:solidFill>
                  <a:prstClr val="black"/>
                </a:solidFill>
                <a:effectLst>
                  <a:outerShdw blurRad="38100" dist="19050" dir="2700000" algn="tl" rotWithShape="0">
                    <a:prstClr val="black">
                      <a:alpha val="40000"/>
                    </a:prstClr>
                  </a:outerShdw>
                </a:effectLst>
                <a:ea typeface="ＤＦ平成ゴシック体W5"/>
              </a:rPr>
              <a:t>　　「２」が出たら「政府資金」に主催者から</a:t>
            </a:r>
            <a:r>
              <a:rPr lang="en-US" altLang="ja-JP" sz="2400" dirty="0">
                <a:ln w="0"/>
                <a:solidFill>
                  <a:prstClr val="black"/>
                </a:solidFill>
                <a:effectLst>
                  <a:outerShdw blurRad="38100" dist="19050" dir="2700000" algn="tl" rotWithShape="0">
                    <a:prstClr val="black">
                      <a:alpha val="40000"/>
                    </a:prstClr>
                  </a:outerShdw>
                </a:effectLst>
                <a:ea typeface="ＤＦ平成ゴシック体W5"/>
              </a:rPr>
              <a:t>2000PTS</a:t>
            </a:r>
            <a:r>
              <a:rPr lang="ja-JP" altLang="en-US" sz="2400" dirty="0">
                <a:ln w="0"/>
                <a:solidFill>
                  <a:prstClr val="black"/>
                </a:solidFill>
                <a:effectLst>
                  <a:outerShdw blurRad="38100" dist="19050" dir="2700000" algn="tl" rotWithShape="0">
                    <a:prstClr val="black">
                      <a:alpha val="40000"/>
                    </a:prstClr>
                  </a:outerShdw>
                </a:effectLst>
                <a:ea typeface="ＤＦ平成ゴシック体W5"/>
              </a:rPr>
              <a:t>ゲット</a:t>
            </a:r>
            <a:endParaRPr lang="en-US" altLang="ja-JP" sz="2400" dirty="0">
              <a:ln w="0"/>
              <a:solidFill>
                <a:prstClr val="black"/>
              </a:solidFill>
              <a:effectLst>
                <a:outerShdw blurRad="38100" dist="19050" dir="2700000" algn="tl" rotWithShape="0">
                  <a:prstClr val="black">
                    <a:alpha val="40000"/>
                  </a:prstClr>
                </a:outerShdw>
              </a:effectLst>
              <a:ea typeface="ＤＦ平成ゴシック体W5"/>
            </a:endParaRPr>
          </a:p>
          <a:p>
            <a:pPr>
              <a:defRPr/>
            </a:pPr>
            <a:r>
              <a:rPr lang="ja-JP" altLang="en-US" sz="2400" dirty="0">
                <a:ln w="0"/>
                <a:solidFill>
                  <a:prstClr val="black"/>
                </a:solidFill>
                <a:effectLst>
                  <a:outerShdw blurRad="38100" dist="19050" dir="2700000" algn="tl" rotWithShape="0">
                    <a:prstClr val="black">
                      <a:alpha val="40000"/>
                    </a:prstClr>
                  </a:outerShdw>
                </a:effectLst>
                <a:ea typeface="ＤＦ平成ゴシック体W5"/>
              </a:rPr>
              <a:t>　　「３」が出たら「政府資金」に主催者から</a:t>
            </a:r>
            <a:r>
              <a:rPr lang="en-US" altLang="ja-JP" sz="2400" dirty="0">
                <a:ln w="0"/>
                <a:solidFill>
                  <a:prstClr val="black"/>
                </a:solidFill>
                <a:effectLst>
                  <a:outerShdw blurRad="38100" dist="19050" dir="2700000" algn="tl" rotWithShape="0">
                    <a:prstClr val="black">
                      <a:alpha val="40000"/>
                    </a:prstClr>
                  </a:outerShdw>
                </a:effectLst>
                <a:ea typeface="ＤＦ平成ゴシック体W5"/>
              </a:rPr>
              <a:t>3000PTS</a:t>
            </a:r>
            <a:r>
              <a:rPr lang="ja-JP" altLang="en-US" sz="2400" dirty="0">
                <a:ln w="0"/>
                <a:solidFill>
                  <a:prstClr val="black"/>
                </a:solidFill>
                <a:effectLst>
                  <a:outerShdw blurRad="38100" dist="19050" dir="2700000" algn="tl" rotWithShape="0">
                    <a:prstClr val="black">
                      <a:alpha val="40000"/>
                    </a:prstClr>
                  </a:outerShdw>
                </a:effectLst>
                <a:ea typeface="ＤＦ平成ゴシック体W5"/>
              </a:rPr>
              <a:t>ゲット</a:t>
            </a:r>
          </a:p>
        </p:txBody>
      </p:sp>
      <p:pic>
        <p:nvPicPr>
          <p:cNvPr id="2" name="図 1">
            <a:extLst>
              <a:ext uri="{FF2B5EF4-FFF2-40B4-BE49-F238E27FC236}">
                <a16:creationId xmlns:a16="http://schemas.microsoft.com/office/drawing/2014/main" id="{722292BD-F9FA-35D0-ECA8-05B9CD8D7367}"/>
              </a:ext>
            </a:extLst>
          </p:cNvPr>
          <p:cNvPicPr>
            <a:picLocks noChangeAspect="1"/>
          </p:cNvPicPr>
          <p:nvPr/>
        </p:nvPicPr>
        <p:blipFill>
          <a:blip r:embed="rId2"/>
          <a:stretch>
            <a:fillRect/>
          </a:stretch>
        </p:blipFill>
        <p:spPr>
          <a:xfrm>
            <a:off x="9137066" y="2730054"/>
            <a:ext cx="2398351" cy="17777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130704" y="697315"/>
            <a:ext cx="9930591" cy="1446550"/>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加工品のサバの缶詰がたくさん売れ、売上げアップ⤴</a:t>
            </a:r>
          </a:p>
        </p:txBody>
      </p:sp>
      <p:sp>
        <p:nvSpPr>
          <p:cNvPr id="6" name="テキスト ボックス 5"/>
          <p:cNvSpPr txBox="1"/>
          <p:nvPr/>
        </p:nvSpPr>
        <p:spPr>
          <a:xfrm>
            <a:off x="1993175" y="2495837"/>
            <a:ext cx="8201400"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2013</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年頃から始まった健康食品としてのさばブーム。そして、</a:t>
            </a:r>
            <a:r>
              <a:rPr kumimoji="1" lang="en-US" altLang="ja-JP"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2018</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年の「プレミアムさば缶」などによる第</a:t>
            </a:r>
            <a:r>
              <a:rPr kumimoji="1" lang="en-US" altLang="ja-JP"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2</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次さば缶ブームに続き、コロナ禍での保存食としてさばを使用した商品のマーケットが大きく伸びているのだ。その象徴的な商品が</a:t>
            </a:r>
            <a:r>
              <a:rPr kumimoji="1" lang="ja-JP" alt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「さば缶」</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D デジタル 教科書体 NK-R" panose="02020400000000000000" pitchFamily="18" charset="-128"/>
                <a:ea typeface="UD デジタル 教科書体 NK-R" panose="02020400000000000000" pitchFamily="18" charset="-128"/>
                <a:cs typeface="+mn-lt"/>
              </a:rPr>
              <a:t>といえる。</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矢印: 右 6"/>
          <p:cNvSpPr/>
          <p:nvPr/>
        </p:nvSpPr>
        <p:spPr>
          <a:xfrm>
            <a:off x="799450" y="2602225"/>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775791" y="3741238"/>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3" name="正方形/長方形 10"/>
          <p:cNvSpPr/>
          <p:nvPr/>
        </p:nvSpPr>
        <p:spPr>
          <a:xfrm>
            <a:off x="74602" y="81900"/>
            <a:ext cx="3416321" cy="646331"/>
          </a:xfrm>
          <a:prstGeom prst="rect">
            <a:avLst/>
          </a:prstGeom>
          <a:noFill/>
        </p:spPr>
        <p:txBody>
          <a:bodyPr wrap="none" lIns="91440" tIns="45720" rIns="91440" bIns="4572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panose="020B0400000000000000" pitchFamily="50" charset="-128"/>
                <a:cs typeface="+mn-cs"/>
              </a:rPr>
              <a:t>⑤喜びイベント</a:t>
            </a:r>
          </a:p>
        </p:txBody>
      </p:sp>
      <p:sp>
        <p:nvSpPr>
          <p:cNvPr id="5" name="正方形/長方形 1"/>
          <p:cNvSpPr/>
          <p:nvPr/>
        </p:nvSpPr>
        <p:spPr>
          <a:xfrm>
            <a:off x="645971" y="5274530"/>
            <a:ext cx="11052081" cy="1200329"/>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缶詰会社を支援！たくさん売れてやる気がアップしうきうき！税収アップ！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「流通支援」が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3000PTS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以上　→　「政府資金」に主催者から</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3000PTS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ゲット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「流通支援」が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3000PTS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未満　→　「政府資金」に主催者から</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1000PTS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rPr>
              <a:t>ゲット</a:t>
            </a:r>
            <a:endPar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endParaRPr>
          </a:p>
        </p:txBody>
      </p:sp>
      <p:pic>
        <p:nvPicPr>
          <p:cNvPr id="9" name="図 8">
            <a:extLst>
              <a:ext uri="{FF2B5EF4-FFF2-40B4-BE49-F238E27FC236}">
                <a16:creationId xmlns:a16="http://schemas.microsoft.com/office/drawing/2014/main" id="{5F467EA4-A5B2-06AF-F736-76BDE0E27F78}"/>
              </a:ext>
            </a:extLst>
          </p:cNvPr>
          <p:cNvPicPr>
            <a:picLocks noChangeAspect="1"/>
          </p:cNvPicPr>
          <p:nvPr/>
        </p:nvPicPr>
        <p:blipFill>
          <a:blip r:embed="rId2"/>
          <a:stretch>
            <a:fillRect/>
          </a:stretch>
        </p:blipFill>
        <p:spPr>
          <a:xfrm>
            <a:off x="9777142" y="3429000"/>
            <a:ext cx="1842773" cy="15825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704358" y="2049327"/>
            <a:ext cx="6473746"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養殖場でのえさの食べ残しや、えさのを与え過ぎで、プランクトンが大量に増えて赤潮が発生。酸素がなくなり魚が大量に死ぬ被害が出た。</a:t>
            </a:r>
            <a:endPar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矢印: 右 6"/>
          <p:cNvSpPr/>
          <p:nvPr/>
        </p:nvSpPr>
        <p:spPr>
          <a:xfrm>
            <a:off x="738818" y="2291652"/>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4671075" y="3653773"/>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1" name="正方形/長方形 10"/>
          <p:cNvSpPr/>
          <p:nvPr/>
        </p:nvSpPr>
        <p:spPr>
          <a:xfrm>
            <a:off x="171073" y="22745"/>
            <a:ext cx="3416320" cy="646331"/>
          </a:xfrm>
          <a:prstGeom prst="rect">
            <a:avLst/>
          </a:prstGeom>
          <a:noFill/>
        </p:spPr>
        <p:txBody>
          <a:bodyPr wrap="none" lIns="91440" tIns="45720" rIns="91440" bIns="45720">
            <a:spAutoFit/>
            <a:scene3d>
              <a:camera prst="orthographicFront"/>
              <a:lightRig rig="threePt" dir="t"/>
            </a:scene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游ゴシック"/>
                <a:ea typeface="游ゴシック" panose="020B0400000000000000" pitchFamily="50" charset="-128"/>
                <a:cs typeface="+mn-cs"/>
              </a:rPr>
              <a:t>⑥残念イベント</a:t>
            </a:r>
          </a:p>
        </p:txBody>
      </p:sp>
      <p:sp>
        <p:nvSpPr>
          <p:cNvPr id="12" name="正方形/長方形 11"/>
          <p:cNvSpPr/>
          <p:nvPr/>
        </p:nvSpPr>
        <p:spPr>
          <a:xfrm>
            <a:off x="359558" y="4566097"/>
            <a:ext cx="11472884" cy="1877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えさを与え過ぎたため、海の汚れを取り除かなければならない。養殖場の移転も考えなければならない。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「生産者支援」が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Meiryo UI"/>
                <a:cs typeface="+mn-cs"/>
              </a:rPr>
              <a:t>3000</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以上　→　「政府資金」はそのまま</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「生産者支援」が</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Meiryo UI"/>
                <a:cs typeface="+mn-cs"/>
              </a:rPr>
              <a:t>3000</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未満　→　「政府資金」から</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2</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Meiryo UI"/>
                <a:cs typeface="+mn-cs"/>
              </a:rPr>
              <a:t>000</a:t>
            </a:r>
            <a:r>
              <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PTS</a:t>
            </a: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を没収</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（「政府資金」が底をついた場合は、ほかの予算から支払う）</a:t>
            </a:r>
            <a:endParaRPr kumimoji="1" lang="ja-JP" altLang="en-US" sz="1800" b="0" i="0" u="none" strike="noStrike" kern="1200" cap="none" spc="0" normalizeH="0" baseline="0" noProof="0" dirty="0">
              <a:ln>
                <a:noFill/>
              </a:ln>
              <a:solidFill>
                <a:prstClr val="black"/>
              </a:solidFill>
              <a:effectLst/>
              <a:uLnTx/>
              <a:uFillTx/>
              <a:latin typeface="游ゴシック"/>
              <a:ea typeface="游ゴシック" panose="020B0400000000000000" pitchFamily="50" charset="-128"/>
              <a:cs typeface="+mn-cs"/>
            </a:endParaRPr>
          </a:p>
        </p:txBody>
      </p:sp>
      <p:pic>
        <p:nvPicPr>
          <p:cNvPr id="3" name="図 2" descr="スクリーンショット (40).png">
            <a:extLst>
              <a:ext uri="{FF2B5EF4-FFF2-40B4-BE49-F238E27FC236}">
                <a16:creationId xmlns:a16="http://schemas.microsoft.com/office/drawing/2014/main" id="{45B41822-E5AC-2606-BC30-B8EF19E7BFA5}"/>
              </a:ext>
            </a:extLst>
          </p:cNvPr>
          <p:cNvPicPr>
            <a:picLocks noChangeAspect="1"/>
          </p:cNvPicPr>
          <p:nvPr/>
        </p:nvPicPr>
        <p:blipFill>
          <a:blip r:embed="rId2"/>
          <a:stretch>
            <a:fillRect/>
          </a:stretch>
        </p:blipFill>
        <p:spPr>
          <a:xfrm>
            <a:off x="8424129" y="1787247"/>
            <a:ext cx="3518901" cy="2632156"/>
          </a:xfrm>
          <a:prstGeom prst="rect">
            <a:avLst/>
          </a:prstGeom>
        </p:spPr>
      </p:pic>
      <p:sp>
        <p:nvSpPr>
          <p:cNvPr id="8" name="テキスト ボックス 7">
            <a:extLst>
              <a:ext uri="{FF2B5EF4-FFF2-40B4-BE49-F238E27FC236}">
                <a16:creationId xmlns:a16="http://schemas.microsoft.com/office/drawing/2014/main" id="{08B337C8-CE8C-5296-AF3C-F0D79C37AF51}"/>
              </a:ext>
            </a:extLst>
          </p:cNvPr>
          <p:cNvSpPr txBox="1"/>
          <p:nvPr/>
        </p:nvSpPr>
        <p:spPr>
          <a:xfrm>
            <a:off x="743551" y="650720"/>
            <a:ext cx="6473746"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ＤＦ平成ゴシック体W5" panose="020B0509000000000000" pitchFamily="49" charset="-128"/>
                <a:ea typeface="ＤＦ平成ゴシック体W5" panose="020B0509000000000000" pitchFamily="49" charset="-128"/>
              </a:rPr>
              <a:t>赤潮が各地で発生！</a:t>
            </a:r>
          </a:p>
        </p:txBody>
      </p:sp>
    </p:spTree>
    <p:extLst>
      <p:ext uri="{BB962C8B-B14F-4D97-AF65-F5344CB8AC3E}">
        <p14:creationId xmlns:p14="http://schemas.microsoft.com/office/powerpoint/2010/main" val="194731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28726" y="985686"/>
            <a:ext cx="8050053" cy="769441"/>
          </a:xfrm>
          <a:prstGeom prst="rect">
            <a:avLst/>
          </a:prstGeom>
          <a:noFill/>
          <a:ln w="12700">
            <a:solidFill>
              <a:schemeClr val="tx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a:ea typeface="ＤＦ平成ゴシック体W5"/>
                <a:cs typeface="+mn-cs"/>
              </a:rPr>
              <a:t>一本釣りロボットを導入した！</a:t>
            </a:r>
          </a:p>
        </p:txBody>
      </p:sp>
      <p:sp>
        <p:nvSpPr>
          <p:cNvPr id="6" name="テキスト ボックス 5"/>
          <p:cNvSpPr txBox="1"/>
          <p:nvPr/>
        </p:nvSpPr>
        <p:spPr>
          <a:xfrm>
            <a:off x="1992588" y="2143424"/>
            <a:ext cx="9392574" cy="15696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a:cs typeface="+mn-cs"/>
                <a:sym typeface="+mn-ea"/>
              </a:rPr>
              <a:t>人が足りなくても、ロボットを使えばスムーズに釣ることができるようになった。漁業に対して少し余裕が出てきた。効率よくカツオの一本釣りができるようになり、人手不足やあとつぎ不足の解消にもつながりそう！</a:t>
            </a: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a:cs typeface="+mn-cs"/>
            </a:endParaRPr>
          </a:p>
        </p:txBody>
      </p:sp>
      <p:sp>
        <p:nvSpPr>
          <p:cNvPr id="7" name="矢印: 右 6"/>
          <p:cNvSpPr/>
          <p:nvPr/>
        </p:nvSpPr>
        <p:spPr>
          <a:xfrm>
            <a:off x="799450" y="2602225"/>
            <a:ext cx="852256" cy="5415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10" name="矢印: 下 9"/>
          <p:cNvSpPr/>
          <p:nvPr/>
        </p:nvSpPr>
        <p:spPr>
          <a:xfrm>
            <a:off x="5759749" y="3713084"/>
            <a:ext cx="1056442" cy="727969"/>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a:ea typeface="游ゴシック" panose="020B0400000000000000" pitchFamily="50" charset="-128"/>
              <a:cs typeface="+mn-cs"/>
            </a:endParaRPr>
          </a:p>
        </p:txBody>
      </p:sp>
      <p:sp>
        <p:nvSpPr>
          <p:cNvPr id="3" name="正方形/長方形 10"/>
          <p:cNvSpPr/>
          <p:nvPr/>
        </p:nvSpPr>
        <p:spPr>
          <a:xfrm>
            <a:off x="-1548167" y="136742"/>
            <a:ext cx="6819921" cy="646331"/>
          </a:xfrm>
          <a:prstGeom prst="rect">
            <a:avLst/>
          </a:prstGeom>
          <a:noFill/>
        </p:spPr>
        <p:txBody>
          <a:bodyPr wrap="square" lIns="91440" tIns="45720" rIns="91440" bIns="45720" anchor="t">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a:cs typeface="+mn-cs"/>
              </a:rPr>
              <a:t>⑦喜びイベント</a:t>
            </a:r>
            <a:endParaRPr kumimoji="1" lang="ja-JP" altLang="en-US" sz="3600" b="1" i="0" u="none" strike="noStrike" kern="1200" cap="none" spc="0" normalizeH="0" baseline="0" noProof="0" dirty="0">
              <a:ln w="12700">
                <a:noFill/>
                <a:prstDash val="solid"/>
              </a:ln>
              <a:solidFill>
                <a:srgbClr val="FF0000"/>
              </a:solidFill>
              <a:effectLst>
                <a:outerShdw dist="38100" dir="2640000" algn="bl" rotWithShape="0">
                  <a:srgbClr val="4472C4"/>
                </a:outerShdw>
              </a:effectLst>
              <a:uLnTx/>
              <a:uFillTx/>
              <a:latin typeface="游ゴシック"/>
              <a:ea typeface="游ゴシック" panose="020B0400000000000000" pitchFamily="50" charset="-128"/>
              <a:cs typeface="+mn-cs"/>
            </a:endParaRPr>
          </a:p>
        </p:txBody>
      </p:sp>
      <p:sp>
        <p:nvSpPr>
          <p:cNvPr id="5" name="正方形/長方形 1"/>
          <p:cNvSpPr/>
          <p:nvPr/>
        </p:nvSpPr>
        <p:spPr>
          <a:xfrm>
            <a:off x="1123679" y="4713423"/>
            <a:ext cx="10261483" cy="1815882"/>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効率的になってきて漁師もうきうき！もっとたくさん釣ろう！ロボットで一本釣りの技を守ろう！</a:t>
            </a:r>
            <a:endPar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panose="020B05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「政府資金」に主催者から</a:t>
            </a: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2000PTS</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ＤＦ平成ゴシック体W5" panose="020B0509000000000000" pitchFamily="49" charset="-128"/>
                <a:ea typeface="ＤＦ平成ゴシック体W5"/>
                <a:cs typeface="+mn-cs"/>
              </a:rPr>
              <a:t>ゲット！</a:t>
            </a:r>
          </a:p>
        </p:txBody>
      </p:sp>
      <p:pic>
        <p:nvPicPr>
          <p:cNvPr id="2" name="図 1">
            <a:extLst>
              <a:ext uri="{FF2B5EF4-FFF2-40B4-BE49-F238E27FC236}">
                <a16:creationId xmlns:a16="http://schemas.microsoft.com/office/drawing/2014/main" id="{0A05D6B1-055A-86A0-A763-7F4C00809C45}"/>
              </a:ext>
            </a:extLst>
          </p:cNvPr>
          <p:cNvPicPr>
            <a:picLocks noChangeAspect="1"/>
          </p:cNvPicPr>
          <p:nvPr/>
        </p:nvPicPr>
        <p:blipFill>
          <a:blip r:embed="rId2"/>
          <a:stretch>
            <a:fillRect/>
          </a:stretch>
        </p:blipFill>
        <p:spPr>
          <a:xfrm>
            <a:off x="9019661" y="87132"/>
            <a:ext cx="3046469" cy="2041185"/>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1510</Words>
  <Application>Microsoft Office PowerPoint</Application>
  <PresentationFormat>ワイド画面</PresentationFormat>
  <Paragraphs>93</Paragraphs>
  <Slides>12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12</vt:i4>
      </vt:variant>
    </vt:vector>
  </HeadingPairs>
  <TitlesOfParts>
    <vt:vector size="25" baseType="lpstr">
      <vt:lpstr>BIZ UDPゴシック</vt:lpstr>
      <vt:lpstr>ＤＦ平成ゴシック体W5</vt:lpstr>
      <vt:lpstr>ＤＨＰ平成明朝体W7</vt:lpstr>
      <vt:lpstr>HG明朝E</vt:lpstr>
      <vt:lpstr>UD デジタル 教科書体 N-B</vt:lpstr>
      <vt:lpstr>UD デジタル 教科書体 NK-R</vt:lpstr>
      <vt:lpstr>游ゴシック</vt:lpstr>
      <vt:lpstr>游ゴシック Light</vt:lpstr>
      <vt:lpstr>Arial</vt:lpstr>
      <vt:lpstr>Calibri</vt:lpstr>
      <vt:lpstr>Calibri Light</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fusyo322</dc:creator>
  <cp:lastModifiedBy>石田　智之（授業）</cp:lastModifiedBy>
  <cp:revision>82</cp:revision>
  <cp:lastPrinted>2024-08-19T03:20:00Z</cp:lastPrinted>
  <dcterms:created xsi:type="dcterms:W3CDTF">2022-04-26T08:38:00Z</dcterms:created>
  <dcterms:modified xsi:type="dcterms:W3CDTF">2024-10-03T02:42:56Z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